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3" r:id="rId1"/>
  </p:sldMasterIdLst>
  <p:sldIdLst>
    <p:sldId id="257" r:id="rId2"/>
    <p:sldId id="267" r:id="rId3"/>
    <p:sldId id="270" r:id="rId4"/>
    <p:sldId id="271" r:id="rId5"/>
    <p:sldId id="272" r:id="rId6"/>
    <p:sldId id="273" r:id="rId7"/>
    <p:sldId id="274" r:id="rId8"/>
    <p:sldId id="275" r:id="rId9"/>
    <p:sldId id="276" r:id="rId10"/>
    <p:sldId id="277" r:id="rId11"/>
    <p:sldId id="27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4/11/2025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BBCA8E1-045B-4400-8F88-03428626721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743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65277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20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7842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9A4AE-AFF7-40BE-94CB-5CADCDBAF4D5}"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3225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C9A4AE-AFF7-40BE-94CB-5CADCDBAF4D5}" type="datetimeFigureOut">
              <a:rPr lang="en-US" smtClean="0"/>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250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C9A4AE-AFF7-40BE-94CB-5CADCDBAF4D5}" type="datetimeFigureOut">
              <a:rPr lang="en-US" smtClean="0"/>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CA8E1-045B-4400-8F88-03428626721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75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C9A4AE-AFF7-40BE-94CB-5CADCDBAF4D5}" type="datetimeFigureOut">
              <a:rPr lang="en-US" smtClean="0"/>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BCA8E1-045B-4400-8F88-03428626721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6153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9A4AE-AFF7-40BE-94CB-5CADCDBAF4D5}" type="datetimeFigureOut">
              <a:rPr lang="en-US" smtClean="0"/>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330781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C9A4AE-AFF7-40BE-94CB-5CADCDBAF4D5}" type="datetimeFigureOut">
              <a:rPr lang="en-US" smtClean="0"/>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9146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9C9A4AE-AFF7-40BE-94CB-5CADCDBAF4D5}" type="datetimeFigureOut">
              <a:rPr lang="en-US" smtClean="0"/>
              <a:t>4/11/2025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759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9C9A4AE-AFF7-40BE-94CB-5CADCDBAF4D5}" type="datetimeFigureOut">
              <a:rPr lang="en-US" smtClean="0"/>
              <a:t>4/11/2025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BBCA8E1-045B-4400-8F88-03428626721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7985000"/>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Eastern Political Thought</a:t>
            </a:r>
          </a:p>
        </p:txBody>
      </p:sp>
      <p:sp>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62500" lnSpcReduction="20000"/>
          </a:bodyPr>
          <a:lstStyle/>
          <a:p>
            <a:pPr marL="0" marR="0" indent="0">
              <a:lnSpc>
                <a:spcPct val="107000"/>
              </a:lnSpc>
              <a:spcBef>
                <a:spcPts val="0"/>
              </a:spcBef>
              <a:spcAft>
                <a:spcPts val="800"/>
              </a:spcAft>
              <a:buNone/>
            </a:pPr>
            <a:r>
              <a:rPr lang="en-US" sz="2400" dirty="0">
                <a:effectLst/>
                <a:latin typeface="Times New Roman" panose="02020603050405020304" pitchFamily="18" charset="0"/>
                <a:ea typeface="Times New Roman" panose="02020603050405020304" pitchFamily="18" charset="0"/>
                <a:cs typeface="Mangal" panose="02040503050203030202" pitchFamily="18" charset="0"/>
              </a:rPr>
              <a:t>Manu : </a:t>
            </a:r>
            <a:r>
              <a:rPr lang="en-US" sz="2400" dirty="0" err="1">
                <a:effectLst/>
                <a:latin typeface="Times New Roman" panose="02020603050405020304" pitchFamily="18" charset="0"/>
                <a:ea typeface="Times New Roman" panose="02020603050405020304" pitchFamily="18" charset="0"/>
                <a:cs typeface="Mangal" panose="02040503050203030202" pitchFamily="18" charset="0"/>
              </a:rPr>
              <a:t>Rajdharma</a:t>
            </a:r>
            <a:endParaRPr lang="en-US" sz="2400" dirty="0">
              <a:effectLst/>
              <a:latin typeface="Times New Roman" panose="02020603050405020304" pitchFamily="18" charset="0"/>
              <a:ea typeface="Times New Roman" panose="02020603050405020304" pitchFamily="18" charset="0"/>
              <a:cs typeface="Mangal" panose="02040503050203030202" pitchFamily="18" charset="0"/>
            </a:endParaRPr>
          </a:p>
          <a:p>
            <a:pPr algn="l"/>
            <a:r>
              <a:rPr lang="en-US" sz="2200" b="0" i="0" dirty="0">
                <a:solidFill>
                  <a:srgbClr val="000000"/>
                </a:solidFill>
                <a:effectLst/>
                <a:latin typeface="+mj-lt"/>
              </a:rPr>
              <a:t>According to mythology Manu was the first person on the earth. He is also known as first lawgiver of India who codified the law. He wrote </a:t>
            </a:r>
            <a:r>
              <a:rPr lang="en-US" sz="2200" b="0" i="0" dirty="0" err="1">
                <a:solidFill>
                  <a:srgbClr val="000000"/>
                </a:solidFill>
                <a:effectLst/>
                <a:latin typeface="+mj-lt"/>
              </a:rPr>
              <a:t>Manava</a:t>
            </a:r>
            <a:r>
              <a:rPr lang="en-US" sz="2200" b="0" i="0" dirty="0">
                <a:solidFill>
                  <a:srgbClr val="000000"/>
                </a:solidFill>
                <a:effectLst/>
                <a:latin typeface="+mj-lt"/>
              </a:rPr>
              <a:t> </a:t>
            </a:r>
            <a:r>
              <a:rPr lang="en-US" sz="2200" b="0" i="0" dirty="0" err="1">
                <a:solidFill>
                  <a:srgbClr val="000000"/>
                </a:solidFill>
                <a:effectLst/>
                <a:latin typeface="+mj-lt"/>
              </a:rPr>
              <a:t>Dharmashastra</a:t>
            </a:r>
            <a:r>
              <a:rPr lang="en-US" sz="2200" b="0" i="0" dirty="0">
                <a:solidFill>
                  <a:srgbClr val="000000"/>
                </a:solidFill>
                <a:effectLst/>
                <a:latin typeface="+mj-lt"/>
              </a:rPr>
              <a:t> or </a:t>
            </a:r>
            <a:r>
              <a:rPr lang="en-US" sz="2200" b="0" i="0" dirty="0" err="1">
                <a:solidFill>
                  <a:srgbClr val="000000"/>
                </a:solidFill>
                <a:effectLst/>
                <a:latin typeface="+mj-lt"/>
              </a:rPr>
              <a:t>Manusmriti</a:t>
            </a:r>
            <a:r>
              <a:rPr lang="en-US" sz="2200" dirty="0">
                <a:solidFill>
                  <a:srgbClr val="000000"/>
                </a:solidFill>
                <a:latin typeface="+mj-lt"/>
              </a:rPr>
              <a:t>. </a:t>
            </a:r>
            <a:r>
              <a:rPr lang="en-US" sz="2200" b="0" i="0" dirty="0">
                <a:solidFill>
                  <a:srgbClr val="000000"/>
                </a:solidFill>
                <a:effectLst/>
                <a:latin typeface="+mj-lt"/>
              </a:rPr>
              <a:t>It consists of 2685 versus. They cover the discussion on social obligation, duties of the various varnas &amp; individuals at different stages of life. It is the synthesis of philosophy religion &amp; law focusing on a very wide yet complex world view.</a:t>
            </a:r>
          </a:p>
          <a:p>
            <a:pPr marL="0" indent="0" algn="l">
              <a:buNone/>
            </a:pPr>
            <a:r>
              <a:rPr lang="en-US" sz="2200" b="0" i="0" dirty="0">
                <a:solidFill>
                  <a:srgbClr val="000000"/>
                </a:solidFill>
                <a:effectLst/>
                <a:latin typeface="+mj-lt"/>
              </a:rPr>
              <a:t>Sir William jones translated Manu Smriti in English.</a:t>
            </a:r>
          </a:p>
          <a:p>
            <a:pPr marL="0" indent="0" algn="l">
              <a:buNone/>
            </a:pPr>
            <a:r>
              <a:rPr lang="en-US" sz="2200" b="0" i="0" dirty="0">
                <a:solidFill>
                  <a:srgbClr val="000000"/>
                </a:solidFill>
                <a:effectLst/>
                <a:latin typeface="+mj-lt"/>
              </a:rPr>
              <a:t>Some Historians have argued that the laws of Manu were composed by Brahmins for their exclusive use. </a:t>
            </a:r>
            <a:r>
              <a:rPr lang="en-US" sz="2200" b="0" i="0" dirty="0" err="1">
                <a:solidFill>
                  <a:srgbClr val="000000"/>
                </a:solidFill>
                <a:effectLst/>
                <a:latin typeface="+mj-lt"/>
              </a:rPr>
              <a:t>i.e</a:t>
            </a:r>
            <a:r>
              <a:rPr lang="en-US" sz="2200" b="0" i="0" dirty="0">
                <a:solidFill>
                  <a:srgbClr val="000000"/>
                </a:solidFill>
                <a:effectLst/>
                <a:latin typeface="+mj-lt"/>
              </a:rPr>
              <a:t> to support the Brahmin dynasties that arose instead of Kshatriyas. Also the ideas of Manu written in </a:t>
            </a:r>
            <a:r>
              <a:rPr lang="en-US" sz="2200" b="0" i="0" dirty="0" err="1">
                <a:solidFill>
                  <a:srgbClr val="000000"/>
                </a:solidFill>
                <a:effectLst/>
                <a:latin typeface="+mj-lt"/>
              </a:rPr>
              <a:t>Manusmriti</a:t>
            </a:r>
            <a:r>
              <a:rPr lang="en-US" sz="2200" b="0" i="0" dirty="0">
                <a:solidFill>
                  <a:srgbClr val="000000"/>
                </a:solidFill>
                <a:effectLst/>
                <a:latin typeface="+mj-lt"/>
              </a:rPr>
              <a:t> was already prevalent he codified those idea &amp; codified them.</a:t>
            </a:r>
          </a:p>
          <a:p>
            <a:pPr algn="l"/>
            <a:r>
              <a:rPr lang="en-US" sz="2200" b="0" i="0" dirty="0" err="1">
                <a:solidFill>
                  <a:srgbClr val="000000"/>
                </a:solidFill>
                <a:effectLst/>
                <a:latin typeface="+mj-lt"/>
              </a:rPr>
              <a:t>Sapta</a:t>
            </a:r>
            <a:r>
              <a:rPr lang="en-US" sz="2200" b="0" i="0" dirty="0">
                <a:solidFill>
                  <a:srgbClr val="000000"/>
                </a:solidFill>
                <a:effectLst/>
                <a:latin typeface="+mj-lt"/>
              </a:rPr>
              <a:t> </a:t>
            </a:r>
            <a:r>
              <a:rPr lang="en-US" sz="2200" b="0" i="0" dirty="0" err="1">
                <a:solidFill>
                  <a:srgbClr val="000000"/>
                </a:solidFill>
                <a:effectLst/>
                <a:latin typeface="+mj-lt"/>
              </a:rPr>
              <a:t>Anga</a:t>
            </a:r>
            <a:r>
              <a:rPr lang="en-US" sz="2200" b="0" i="0" dirty="0">
                <a:solidFill>
                  <a:srgbClr val="000000"/>
                </a:solidFill>
                <a:effectLst/>
                <a:latin typeface="+mj-lt"/>
              </a:rPr>
              <a:t> theory of Manu</a:t>
            </a:r>
          </a:p>
          <a:p>
            <a:pPr algn="l"/>
            <a:r>
              <a:rPr lang="en-US" sz="2200" b="0" i="0" dirty="0">
                <a:solidFill>
                  <a:srgbClr val="000000"/>
                </a:solidFill>
                <a:effectLst/>
                <a:latin typeface="+mj-lt"/>
              </a:rPr>
              <a:t>Seven limbs (prakriti) of state</a:t>
            </a:r>
          </a:p>
          <a:p>
            <a:pPr marL="0" indent="0" algn="l">
              <a:buNone/>
            </a:pPr>
            <a:r>
              <a:rPr lang="en-US" sz="2200" b="0" i="0" dirty="0">
                <a:solidFill>
                  <a:srgbClr val="000000"/>
                </a:solidFill>
                <a:effectLst/>
                <a:latin typeface="+mj-lt"/>
              </a:rPr>
              <a:t>In </a:t>
            </a:r>
            <a:r>
              <a:rPr lang="en-US" sz="2200" b="0" i="0" dirty="0" err="1">
                <a:solidFill>
                  <a:srgbClr val="000000"/>
                </a:solidFill>
                <a:effectLst/>
                <a:latin typeface="+mj-lt"/>
              </a:rPr>
              <a:t>Manusmriti</a:t>
            </a:r>
            <a:r>
              <a:rPr lang="en-US" sz="2200" b="0" i="0" dirty="0">
                <a:solidFill>
                  <a:srgbClr val="000000"/>
                </a:solidFill>
                <a:effectLst/>
                <a:latin typeface="+mj-lt"/>
              </a:rPr>
              <a:t> Manu deals with seven </a:t>
            </a:r>
            <a:r>
              <a:rPr lang="en-US" sz="2200" b="0" i="0" dirty="0" err="1">
                <a:solidFill>
                  <a:srgbClr val="000000"/>
                </a:solidFill>
                <a:effectLst/>
                <a:latin typeface="+mj-lt"/>
              </a:rPr>
              <a:t>prakrits</a:t>
            </a:r>
            <a:r>
              <a:rPr lang="en-US" sz="2200" b="0" i="0" dirty="0">
                <a:solidFill>
                  <a:srgbClr val="000000"/>
                </a:solidFill>
                <a:effectLst/>
                <a:latin typeface="+mj-lt"/>
              </a:rPr>
              <a:t> of the state. </a:t>
            </a:r>
          </a:p>
          <a:p>
            <a:r>
              <a:rPr lang="en-US" sz="2200" b="0" i="0" dirty="0">
                <a:solidFill>
                  <a:srgbClr val="000000"/>
                </a:solidFill>
                <a:effectLst/>
                <a:latin typeface="+mj-lt"/>
              </a:rPr>
              <a:t>King					</a:t>
            </a:r>
            <a:endParaRPr lang="en-US" sz="2200" dirty="0">
              <a:solidFill>
                <a:srgbClr val="000000"/>
              </a:solidFill>
              <a:latin typeface="+mj-lt"/>
            </a:endParaRPr>
          </a:p>
          <a:p>
            <a:pPr algn="l"/>
            <a:r>
              <a:rPr lang="en-US" sz="2200" b="0" i="0" dirty="0">
                <a:solidFill>
                  <a:srgbClr val="000000"/>
                </a:solidFill>
                <a:effectLst/>
                <a:latin typeface="+mj-lt"/>
              </a:rPr>
              <a:t>The Ministers</a:t>
            </a:r>
          </a:p>
          <a:p>
            <a:pPr algn="l"/>
            <a:r>
              <a:rPr lang="en-US" sz="2200" b="0" i="0" dirty="0">
                <a:solidFill>
                  <a:srgbClr val="000000"/>
                </a:solidFill>
                <a:effectLst/>
                <a:latin typeface="+mj-lt"/>
              </a:rPr>
              <a:t>The Capital</a:t>
            </a:r>
          </a:p>
          <a:p>
            <a:pPr algn="l"/>
            <a:r>
              <a:rPr lang="en-US" sz="2200" b="0" i="0" dirty="0">
                <a:solidFill>
                  <a:srgbClr val="000000"/>
                </a:solidFill>
                <a:effectLst/>
                <a:latin typeface="+mj-lt"/>
              </a:rPr>
              <a:t>The realm</a:t>
            </a:r>
          </a:p>
          <a:p>
            <a:pPr algn="l"/>
            <a:r>
              <a:rPr lang="en-US" sz="2200" b="0" i="0" dirty="0">
                <a:solidFill>
                  <a:srgbClr val="000000"/>
                </a:solidFill>
                <a:effectLst/>
                <a:latin typeface="+mj-lt"/>
              </a:rPr>
              <a:t>The Treasures</a:t>
            </a:r>
          </a:p>
          <a:p>
            <a:pPr algn="l"/>
            <a:r>
              <a:rPr lang="en-US" sz="2200" b="0" i="0" dirty="0">
                <a:solidFill>
                  <a:srgbClr val="000000"/>
                </a:solidFill>
                <a:effectLst/>
                <a:latin typeface="+mj-lt"/>
              </a:rPr>
              <a:t>The Army </a:t>
            </a:r>
          </a:p>
          <a:p>
            <a:pPr algn="l"/>
            <a:r>
              <a:rPr lang="en-US" sz="2200" b="0" i="0" dirty="0">
                <a:solidFill>
                  <a:srgbClr val="000000"/>
                </a:solidFill>
                <a:effectLst/>
                <a:latin typeface="+mj-lt"/>
              </a:rPr>
              <a:t>Ally</a:t>
            </a:r>
          </a:p>
          <a:p>
            <a:pPr marL="0" indent="0" algn="l">
              <a:buNone/>
            </a:pPr>
            <a:endParaRPr lang="en-US" sz="1400" b="0" i="0" dirty="0">
              <a:solidFill>
                <a:srgbClr val="000000"/>
              </a:solidFill>
              <a:effectLst/>
              <a:latin typeface="ff2"/>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indent="0">
              <a:buNone/>
            </a:pPr>
            <a:endParaRPr lang="en-US" b="0" i="0" dirty="0">
              <a:effectLst/>
              <a:latin typeface="var(--td_default_google_font_2,'Roboto',sans-serif)"/>
            </a:endParaRPr>
          </a:p>
          <a:p>
            <a:pPr algn="l">
              <a:buFont typeface="Arial" panose="020B0604020202020204" pitchFamily="34" charset="0"/>
              <a:buChar char="•"/>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415517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i="0" u="none" strike="noStrike" dirty="0" err="1">
                <a:solidFill>
                  <a:srgbClr val="2A446B"/>
                </a:solidFill>
                <a:effectLst/>
              </a:rPr>
              <a:t>Arthashastra</a:t>
            </a:r>
            <a:r>
              <a:rPr lang="en-US" sz="2000" b="1" i="0" u="none" strike="noStrike" dirty="0">
                <a:solidFill>
                  <a:srgbClr val="2A446B"/>
                </a:solidFill>
                <a:effectLst/>
              </a:rPr>
              <a:t> by </a:t>
            </a:r>
            <a:r>
              <a:rPr lang="en-US" sz="2000" b="1" i="0" u="none" strike="noStrike" dirty="0" err="1">
                <a:solidFill>
                  <a:srgbClr val="2A446B"/>
                </a:solidFill>
                <a:effectLst/>
              </a:rPr>
              <a:t>Kautilya</a:t>
            </a:r>
            <a:endParaRPr lang="en-US" sz="2000" b="1" i="0" u="none" strike="noStrike" dirty="0">
              <a:solidFill>
                <a:srgbClr val="2A446B"/>
              </a:solidFill>
              <a:effectLst/>
            </a:endParaRPr>
          </a:p>
        </p:txBody>
      </p:sp>
      <p:sp>
        <p:nvSpPr>
          <p:cNvPr id="4" name="Content Placeholder 3">
            <a:extLst>
              <a:ext uri="{FF2B5EF4-FFF2-40B4-BE49-F238E27FC236}">
                <a16:creationId xmlns:a16="http://schemas.microsoft.com/office/drawing/2014/main" id="{1703FAB3-079D-4A34-BBDC-220EE06ECA45}"/>
              </a:ext>
            </a:extLst>
          </p:cNvPr>
          <p:cNvSpPr>
            <a:spLocks noGrp="1"/>
          </p:cNvSpPr>
          <p:nvPr>
            <p:ph idx="1"/>
          </p:nvPr>
        </p:nvSpPr>
        <p:spPr>
          <a:xfrm>
            <a:off x="537882" y="748554"/>
            <a:ext cx="11295530" cy="5983940"/>
          </a:xfrm>
        </p:spPr>
        <p:txBody>
          <a:bodyPr>
            <a:normAutofit fontScale="85000" lnSpcReduction="20000"/>
          </a:bodyPr>
          <a:lstStyle/>
          <a:p>
            <a:r>
              <a:rPr lang="en-US" b="0" i="0" dirty="0">
                <a:solidFill>
                  <a:srgbClr val="05345E"/>
                </a:solidFill>
                <a:effectLst/>
                <a:latin typeface="+mj-lt"/>
              </a:rPr>
              <a:t>1] King</a:t>
            </a:r>
          </a:p>
          <a:p>
            <a:r>
              <a:rPr lang="en-US" b="0" i="0" dirty="0">
                <a:solidFill>
                  <a:srgbClr val="000000"/>
                </a:solidFill>
                <a:effectLst/>
                <a:latin typeface="+mj-lt"/>
              </a:rPr>
              <a:t>King is center. All other elements depend upon King. According to </a:t>
            </a:r>
            <a:r>
              <a:rPr lang="en-US" b="0" i="0" dirty="0" err="1">
                <a:solidFill>
                  <a:srgbClr val="000000"/>
                </a:solidFill>
                <a:effectLst/>
                <a:latin typeface="+mj-lt"/>
              </a:rPr>
              <a:t>Kautilya</a:t>
            </a:r>
            <a:r>
              <a:rPr lang="en-US" b="0" i="0" dirty="0">
                <a:solidFill>
                  <a:srgbClr val="000000"/>
                </a:solidFill>
                <a:effectLst/>
                <a:latin typeface="+mj-lt"/>
              </a:rPr>
              <a:t>, if King is smart and other elements of sovereignty are weak, he can convert these elements into the elements of strength. On the other hand, if king is not smart, lacks courage but other elements of sovereignty are strong, then also these elements will not be able to play the role of determinant of power. This shows the importance of leadership. </a:t>
            </a:r>
            <a:r>
              <a:rPr lang="en-US" b="0" i="0" dirty="0" err="1">
                <a:solidFill>
                  <a:srgbClr val="000000"/>
                </a:solidFill>
                <a:effectLst/>
                <a:latin typeface="+mj-lt"/>
              </a:rPr>
              <a:t>Kautilya’s</a:t>
            </a:r>
            <a:r>
              <a:rPr lang="en-US" b="0" i="0" dirty="0">
                <a:solidFill>
                  <a:srgbClr val="000000"/>
                </a:solidFill>
                <a:effectLst/>
                <a:latin typeface="+mj-lt"/>
              </a:rPr>
              <a:t> views on kingship have a huge continuity with Manu’s views on kingship. However </a:t>
            </a:r>
            <a:r>
              <a:rPr lang="en-US" b="0" i="0" dirty="0" err="1">
                <a:solidFill>
                  <a:srgbClr val="000000"/>
                </a:solidFill>
                <a:effectLst/>
                <a:latin typeface="+mj-lt"/>
              </a:rPr>
              <a:t>Kautilya</a:t>
            </a:r>
            <a:r>
              <a:rPr lang="en-US" b="0" i="0" dirty="0">
                <a:solidFill>
                  <a:srgbClr val="000000"/>
                </a:solidFill>
                <a:effectLst/>
                <a:latin typeface="+mj-lt"/>
              </a:rPr>
              <a:t> is not  specific about the varna of the king, he suggests person from any varna to be eligible for the king.</a:t>
            </a:r>
            <a:br>
              <a:rPr lang="en-US" b="0" i="0" dirty="0">
                <a:solidFill>
                  <a:srgbClr val="000000"/>
                </a:solidFill>
                <a:effectLst/>
                <a:latin typeface="+mj-lt"/>
              </a:rPr>
            </a:br>
            <a:r>
              <a:rPr lang="en-US" b="0" i="0" dirty="0">
                <a:solidFill>
                  <a:srgbClr val="000000"/>
                </a:solidFill>
                <a:effectLst/>
                <a:latin typeface="+mj-lt"/>
              </a:rPr>
              <a:t>Though king plays the most important role in the system, yet king needs to understand that single wheel cannot turn the chariot of the state. It means king cannot rule alone, king needs the help of other elements, hence king should give adequate importance to the other elements. Thus he takes the organic view that the state is not just the sum of parts, state is an interdependence though the king retains primacy. He warns against arrogance. Arrogant king will destroy himself.</a:t>
            </a:r>
          </a:p>
          <a:p>
            <a:r>
              <a:rPr lang="en-US" b="0" i="0" dirty="0">
                <a:solidFill>
                  <a:srgbClr val="05345E"/>
                </a:solidFill>
                <a:effectLst/>
                <a:latin typeface="+mj-lt"/>
              </a:rPr>
              <a:t>2] </a:t>
            </a:r>
            <a:r>
              <a:rPr lang="en-US" b="0" i="0" dirty="0" err="1">
                <a:solidFill>
                  <a:srgbClr val="05345E"/>
                </a:solidFill>
                <a:effectLst/>
                <a:latin typeface="+mj-lt"/>
              </a:rPr>
              <a:t>Amatyas</a:t>
            </a:r>
            <a:endParaRPr lang="en-US" b="0" i="0" dirty="0">
              <a:solidFill>
                <a:srgbClr val="05345E"/>
              </a:solidFill>
              <a:effectLst/>
              <a:latin typeface="+mj-lt"/>
            </a:endParaRPr>
          </a:p>
          <a:p>
            <a:r>
              <a:rPr lang="en-US" b="0" i="0" dirty="0" err="1">
                <a:solidFill>
                  <a:srgbClr val="000000"/>
                </a:solidFill>
                <a:effectLst/>
                <a:latin typeface="+mj-lt"/>
              </a:rPr>
              <a:t>Amatyas</a:t>
            </a:r>
            <a:r>
              <a:rPr lang="en-US" b="0" i="0" dirty="0">
                <a:solidFill>
                  <a:srgbClr val="000000"/>
                </a:solidFill>
                <a:effectLst/>
                <a:latin typeface="+mj-lt"/>
              </a:rPr>
              <a:t> are the senior ministers, preferably </a:t>
            </a:r>
            <a:r>
              <a:rPr lang="en-US" b="0" i="0" dirty="0" err="1">
                <a:solidFill>
                  <a:srgbClr val="000000"/>
                </a:solidFill>
                <a:effectLst/>
                <a:latin typeface="+mj-lt"/>
              </a:rPr>
              <a:t>bramhins</a:t>
            </a:r>
            <a:r>
              <a:rPr lang="en-US" b="0" i="0" dirty="0">
                <a:solidFill>
                  <a:srgbClr val="000000"/>
                </a:solidFill>
                <a:effectLst/>
                <a:latin typeface="+mj-lt"/>
              </a:rPr>
              <a:t>. Required for consultation. Should be well versed in Vedas, Shastras. Out of all </a:t>
            </a:r>
            <a:r>
              <a:rPr lang="en-US" b="0" i="0" dirty="0" err="1">
                <a:solidFill>
                  <a:srgbClr val="000000"/>
                </a:solidFill>
                <a:effectLst/>
                <a:latin typeface="+mj-lt"/>
              </a:rPr>
              <a:t>amatyas</a:t>
            </a:r>
            <a:r>
              <a:rPr lang="en-US" b="0" i="0" dirty="0">
                <a:solidFill>
                  <a:srgbClr val="000000"/>
                </a:solidFill>
                <a:effectLst/>
                <a:latin typeface="+mj-lt"/>
              </a:rPr>
              <a:t>, the most important role is of ambassador. King should be particular about choosing the ambassador. Ambassador is the representative of the king to the outside world. Thus next to king in importance. Ambassador should be well versed, man of integrity, should be dedicated towards the king. Ambassador should be handsome.</a:t>
            </a:r>
            <a:br>
              <a:rPr lang="en-US" b="0" i="0" dirty="0">
                <a:solidFill>
                  <a:srgbClr val="000000"/>
                </a:solidFill>
                <a:effectLst/>
                <a:latin typeface="+mj-lt"/>
              </a:rPr>
            </a:br>
            <a:r>
              <a:rPr lang="en-US" b="0" i="0" dirty="0">
                <a:solidFill>
                  <a:srgbClr val="000000"/>
                </a:solidFill>
                <a:effectLst/>
                <a:latin typeface="+mj-lt"/>
              </a:rPr>
              <a:t>He suggests, king should have at least three </a:t>
            </a:r>
            <a:r>
              <a:rPr lang="en-US" b="0" i="0" dirty="0" err="1">
                <a:solidFill>
                  <a:srgbClr val="000000"/>
                </a:solidFill>
                <a:effectLst/>
                <a:latin typeface="+mj-lt"/>
              </a:rPr>
              <a:t>amatyas</a:t>
            </a:r>
            <a:r>
              <a:rPr lang="en-US" b="0" i="0" dirty="0">
                <a:solidFill>
                  <a:srgbClr val="000000"/>
                </a:solidFill>
                <a:effectLst/>
                <a:latin typeface="+mj-lt"/>
              </a:rPr>
              <a:t> because two can easily conspire against the king. King should keep on testing the integrity of the </a:t>
            </a:r>
            <a:r>
              <a:rPr lang="en-US" b="0" i="0" dirty="0" err="1">
                <a:solidFill>
                  <a:srgbClr val="000000"/>
                </a:solidFill>
                <a:effectLst/>
                <a:latin typeface="+mj-lt"/>
              </a:rPr>
              <a:t>amatyas</a:t>
            </a:r>
            <a:r>
              <a:rPr lang="en-US" b="0" i="0" dirty="0">
                <a:solidFill>
                  <a:srgbClr val="000000"/>
                </a:solidFill>
                <a:effectLst/>
                <a:latin typeface="+mj-lt"/>
              </a:rPr>
              <a:t> because they can be potential challenge. He gives detailed measures to check the integrity. e.g. he gives suggestion to send spies to </a:t>
            </a:r>
            <a:r>
              <a:rPr lang="en-US" b="0" i="0" dirty="0" err="1">
                <a:solidFill>
                  <a:srgbClr val="000000"/>
                </a:solidFill>
                <a:effectLst/>
                <a:latin typeface="+mj-lt"/>
              </a:rPr>
              <a:t>amatyas</a:t>
            </a:r>
            <a:r>
              <a:rPr lang="en-US" b="0" i="0" dirty="0">
                <a:solidFill>
                  <a:srgbClr val="000000"/>
                </a:solidFill>
                <a:effectLst/>
                <a:latin typeface="+mj-lt"/>
              </a:rPr>
              <a:t> with the message that queen is in love with </a:t>
            </a:r>
            <a:r>
              <a:rPr lang="en-US" b="0" i="0" dirty="0" err="1">
                <a:solidFill>
                  <a:srgbClr val="000000"/>
                </a:solidFill>
                <a:effectLst/>
                <a:latin typeface="+mj-lt"/>
              </a:rPr>
              <a:t>amatya</a:t>
            </a:r>
            <a:r>
              <a:rPr lang="en-US" b="0" i="0" dirty="0">
                <a:solidFill>
                  <a:srgbClr val="000000"/>
                </a:solidFill>
                <a:effectLst/>
                <a:latin typeface="+mj-lt"/>
              </a:rPr>
              <a:t>, if </a:t>
            </a:r>
            <a:r>
              <a:rPr lang="en-US" b="0" i="0" dirty="0" err="1">
                <a:solidFill>
                  <a:srgbClr val="000000"/>
                </a:solidFill>
                <a:effectLst/>
                <a:latin typeface="+mj-lt"/>
              </a:rPr>
              <a:t>amatya</a:t>
            </a:r>
            <a:r>
              <a:rPr lang="en-US" b="0" i="0" dirty="0">
                <a:solidFill>
                  <a:srgbClr val="000000"/>
                </a:solidFill>
                <a:effectLst/>
                <a:latin typeface="+mj-lt"/>
              </a:rPr>
              <a:t> will come to palace, queen will help </a:t>
            </a:r>
            <a:r>
              <a:rPr lang="en-US" b="0" i="0" dirty="0" err="1">
                <a:solidFill>
                  <a:srgbClr val="000000"/>
                </a:solidFill>
                <a:effectLst/>
                <a:latin typeface="+mj-lt"/>
              </a:rPr>
              <a:t>amatya</a:t>
            </a:r>
            <a:r>
              <a:rPr lang="en-US" b="0" i="0" dirty="0">
                <a:solidFill>
                  <a:srgbClr val="000000"/>
                </a:solidFill>
                <a:effectLst/>
                <a:latin typeface="+mj-lt"/>
              </a:rPr>
              <a:t> in killing the king and then </a:t>
            </a:r>
            <a:r>
              <a:rPr lang="en-US" b="0" i="0" dirty="0" err="1">
                <a:solidFill>
                  <a:srgbClr val="000000"/>
                </a:solidFill>
                <a:effectLst/>
                <a:latin typeface="+mj-lt"/>
              </a:rPr>
              <a:t>amatya</a:t>
            </a:r>
            <a:r>
              <a:rPr lang="en-US" b="0" i="0" dirty="0">
                <a:solidFill>
                  <a:srgbClr val="000000"/>
                </a:solidFill>
                <a:effectLst/>
                <a:latin typeface="+mj-lt"/>
              </a:rPr>
              <a:t> can become the king.</a:t>
            </a:r>
          </a:p>
          <a:p>
            <a:endParaRPr lang="en-US" dirty="0"/>
          </a:p>
        </p:txBody>
      </p:sp>
    </p:spTree>
    <p:extLst>
      <p:ext uri="{BB962C8B-B14F-4D97-AF65-F5344CB8AC3E}">
        <p14:creationId xmlns:p14="http://schemas.microsoft.com/office/powerpoint/2010/main" val="1415140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i="0" u="none" strike="noStrike" dirty="0" err="1">
                <a:solidFill>
                  <a:srgbClr val="2A446B"/>
                </a:solidFill>
                <a:effectLst/>
              </a:rPr>
              <a:t>Arthashastra</a:t>
            </a:r>
            <a:r>
              <a:rPr lang="en-US" sz="2000" b="1" i="0" u="none" strike="noStrike" dirty="0">
                <a:solidFill>
                  <a:srgbClr val="2A446B"/>
                </a:solidFill>
                <a:effectLst/>
              </a:rPr>
              <a:t> by </a:t>
            </a:r>
            <a:r>
              <a:rPr lang="en-US" sz="2000" b="1" i="0" u="none" strike="noStrike" dirty="0" err="1">
                <a:solidFill>
                  <a:srgbClr val="2A446B"/>
                </a:solidFill>
                <a:effectLst/>
              </a:rPr>
              <a:t>Kautilya</a:t>
            </a:r>
            <a:endParaRPr lang="en-US" sz="2000" b="1" i="0" u="none" strike="noStrike" dirty="0">
              <a:solidFill>
                <a:srgbClr val="2A446B"/>
              </a:solidFill>
              <a:effectLst/>
            </a:endParaRPr>
          </a:p>
        </p:txBody>
      </p:sp>
      <p:sp>
        <p:nvSpPr>
          <p:cNvPr id="4" name="Content Placeholder 3">
            <a:extLst>
              <a:ext uri="{FF2B5EF4-FFF2-40B4-BE49-F238E27FC236}">
                <a16:creationId xmlns:a16="http://schemas.microsoft.com/office/drawing/2014/main" id="{1703FAB3-079D-4A34-BBDC-220EE06ECA45}"/>
              </a:ext>
            </a:extLst>
          </p:cNvPr>
          <p:cNvSpPr>
            <a:spLocks noGrp="1"/>
          </p:cNvSpPr>
          <p:nvPr>
            <p:ph idx="1"/>
          </p:nvPr>
        </p:nvSpPr>
        <p:spPr>
          <a:xfrm>
            <a:off x="537882" y="748554"/>
            <a:ext cx="11295530" cy="5983940"/>
          </a:xfrm>
        </p:spPr>
        <p:txBody>
          <a:bodyPr>
            <a:normAutofit fontScale="85000" lnSpcReduction="20000"/>
          </a:bodyPr>
          <a:lstStyle/>
          <a:p>
            <a:pPr marL="0" indent="0">
              <a:buNone/>
            </a:pPr>
            <a:r>
              <a:rPr lang="en-US" b="0" i="0" dirty="0">
                <a:solidFill>
                  <a:schemeClr val="tx1"/>
                </a:solidFill>
                <a:effectLst/>
                <a:latin typeface="+mj-lt"/>
              </a:rPr>
              <a:t>3] Forts / </a:t>
            </a:r>
            <a:r>
              <a:rPr lang="en-US" b="0" i="0" dirty="0" err="1">
                <a:solidFill>
                  <a:schemeClr val="tx1"/>
                </a:solidFill>
                <a:effectLst/>
                <a:latin typeface="+mj-lt"/>
              </a:rPr>
              <a:t>Durg</a:t>
            </a:r>
            <a:endParaRPr lang="en-US" b="0" i="0" dirty="0">
              <a:solidFill>
                <a:schemeClr val="tx1"/>
              </a:solidFill>
              <a:effectLst/>
              <a:latin typeface="+mj-lt"/>
            </a:endParaRPr>
          </a:p>
          <a:p>
            <a:r>
              <a:rPr lang="en-US" b="0" i="0" dirty="0" err="1">
                <a:solidFill>
                  <a:schemeClr val="tx1"/>
                </a:solidFill>
                <a:effectLst/>
                <a:latin typeface="+mj-lt"/>
              </a:rPr>
              <a:t>Mauryans</a:t>
            </a:r>
            <a:r>
              <a:rPr lang="en-US" b="0" i="0" dirty="0">
                <a:solidFill>
                  <a:schemeClr val="tx1"/>
                </a:solidFill>
                <a:effectLst/>
                <a:latin typeface="+mj-lt"/>
              </a:rPr>
              <a:t> were known for fortifications. Forts are the symbols of the offensive and defensive powers of the state. </a:t>
            </a:r>
            <a:r>
              <a:rPr lang="en-US" b="0" i="0" dirty="0" err="1">
                <a:solidFill>
                  <a:schemeClr val="tx1"/>
                </a:solidFill>
                <a:effectLst/>
                <a:latin typeface="+mj-lt"/>
              </a:rPr>
              <a:t>Kautilya</a:t>
            </a:r>
            <a:r>
              <a:rPr lang="en-US" b="0" i="0" dirty="0">
                <a:solidFill>
                  <a:schemeClr val="tx1"/>
                </a:solidFill>
                <a:effectLst/>
                <a:latin typeface="+mj-lt"/>
              </a:rPr>
              <a:t> advices to construct different types of forts that include hill forts, water forts, desert forts.</a:t>
            </a:r>
          </a:p>
          <a:p>
            <a:pPr marL="0" indent="0">
              <a:buNone/>
            </a:pPr>
            <a:r>
              <a:rPr lang="en-US" b="0" i="0" dirty="0">
                <a:solidFill>
                  <a:schemeClr val="tx1"/>
                </a:solidFill>
                <a:effectLst/>
                <a:latin typeface="+mj-lt"/>
              </a:rPr>
              <a:t>4] </a:t>
            </a:r>
            <a:r>
              <a:rPr lang="en-US" b="0" i="0" dirty="0" err="1">
                <a:solidFill>
                  <a:schemeClr val="tx1"/>
                </a:solidFill>
                <a:effectLst/>
                <a:latin typeface="+mj-lt"/>
              </a:rPr>
              <a:t>Janpaths</a:t>
            </a:r>
            <a:endParaRPr lang="en-US" b="0" i="0" dirty="0">
              <a:solidFill>
                <a:schemeClr val="tx1"/>
              </a:solidFill>
              <a:effectLst/>
              <a:latin typeface="+mj-lt"/>
            </a:endParaRPr>
          </a:p>
          <a:p>
            <a:r>
              <a:rPr lang="en-US" b="0" i="0" dirty="0" err="1">
                <a:solidFill>
                  <a:schemeClr val="tx1"/>
                </a:solidFill>
                <a:effectLst/>
                <a:latin typeface="+mj-lt"/>
              </a:rPr>
              <a:t>Janapath</a:t>
            </a:r>
            <a:r>
              <a:rPr lang="en-US" b="0" i="0" dirty="0">
                <a:solidFill>
                  <a:schemeClr val="tx1"/>
                </a:solidFill>
                <a:effectLst/>
                <a:latin typeface="+mj-lt"/>
              </a:rPr>
              <a:t> represent the heart of the state. It is a place where common man/ citizens lives. It is a place for economic activities. It is the duty of the king to take care of the needs of </a:t>
            </a:r>
            <a:r>
              <a:rPr lang="en-US" b="0" i="0" dirty="0" err="1">
                <a:solidFill>
                  <a:schemeClr val="tx1"/>
                </a:solidFill>
                <a:effectLst/>
                <a:latin typeface="+mj-lt"/>
              </a:rPr>
              <a:t>janapath</a:t>
            </a:r>
            <a:r>
              <a:rPr lang="en-US" b="0" i="0" dirty="0">
                <a:solidFill>
                  <a:schemeClr val="tx1"/>
                </a:solidFill>
                <a:effectLst/>
                <a:latin typeface="+mj-lt"/>
              </a:rPr>
              <a:t>. King should treat his citizens as his children. In the words of </a:t>
            </a:r>
            <a:r>
              <a:rPr lang="en-US" b="0" i="0" dirty="0" err="1">
                <a:solidFill>
                  <a:schemeClr val="tx1"/>
                </a:solidFill>
                <a:effectLst/>
                <a:latin typeface="+mj-lt"/>
              </a:rPr>
              <a:t>Kautilya</a:t>
            </a:r>
            <a:r>
              <a:rPr lang="en-US" b="0" i="0" dirty="0">
                <a:solidFill>
                  <a:schemeClr val="tx1"/>
                </a:solidFill>
                <a:effectLst/>
                <a:latin typeface="+mj-lt"/>
              </a:rPr>
              <a:t>, </a:t>
            </a:r>
            <a:r>
              <a:rPr lang="en-US" b="0" i="1" dirty="0">
                <a:solidFill>
                  <a:schemeClr val="tx1"/>
                </a:solidFill>
                <a:effectLst/>
                <a:latin typeface="+mj-lt"/>
              </a:rPr>
              <a:t>“In the happiness of the subjects, lies the happiness of the king.”</a:t>
            </a:r>
            <a:br>
              <a:rPr lang="en-US" b="0" i="1" dirty="0">
                <a:solidFill>
                  <a:schemeClr val="tx1"/>
                </a:solidFill>
                <a:effectLst/>
                <a:latin typeface="+mj-lt"/>
              </a:rPr>
            </a:br>
            <a:r>
              <a:rPr lang="en-US" b="0" i="0" dirty="0">
                <a:solidFill>
                  <a:schemeClr val="tx1"/>
                </a:solidFill>
                <a:effectLst/>
                <a:latin typeface="+mj-lt"/>
              </a:rPr>
              <a:t>At the same time, </a:t>
            </a:r>
            <a:r>
              <a:rPr lang="en-US" b="0" i="0" dirty="0" err="1">
                <a:solidFill>
                  <a:schemeClr val="tx1"/>
                </a:solidFill>
                <a:effectLst/>
                <a:latin typeface="+mj-lt"/>
              </a:rPr>
              <a:t>Kautilya</a:t>
            </a:r>
            <a:r>
              <a:rPr lang="en-US" b="0" i="0" dirty="0">
                <a:solidFill>
                  <a:schemeClr val="tx1"/>
                </a:solidFill>
                <a:effectLst/>
                <a:latin typeface="+mj-lt"/>
              </a:rPr>
              <a:t> advices king to keep track of the public opinion by using spies to prevent rebellion.</a:t>
            </a:r>
          </a:p>
          <a:p>
            <a:pPr marL="0" indent="0">
              <a:buNone/>
            </a:pPr>
            <a:r>
              <a:rPr lang="en-US" b="0" i="0" dirty="0">
                <a:solidFill>
                  <a:schemeClr val="tx1"/>
                </a:solidFill>
                <a:effectLst/>
                <a:latin typeface="+mj-lt"/>
              </a:rPr>
              <a:t>5] </a:t>
            </a:r>
            <a:r>
              <a:rPr lang="en-US" b="0" i="0" dirty="0" err="1">
                <a:solidFill>
                  <a:schemeClr val="tx1"/>
                </a:solidFill>
                <a:effectLst/>
                <a:latin typeface="+mj-lt"/>
              </a:rPr>
              <a:t>Kosh</a:t>
            </a:r>
            <a:r>
              <a:rPr lang="en-US" b="0" i="0" dirty="0">
                <a:solidFill>
                  <a:schemeClr val="tx1"/>
                </a:solidFill>
                <a:effectLst/>
                <a:latin typeface="+mj-lt"/>
              </a:rPr>
              <a:t> / Treasury</a:t>
            </a:r>
          </a:p>
          <a:p>
            <a:r>
              <a:rPr lang="en-US" b="0" i="0" dirty="0" err="1">
                <a:solidFill>
                  <a:schemeClr val="tx1"/>
                </a:solidFill>
                <a:effectLst/>
                <a:latin typeface="+mj-lt"/>
              </a:rPr>
              <a:t>Kosh</a:t>
            </a:r>
            <a:r>
              <a:rPr lang="en-US" b="0" i="0" dirty="0">
                <a:solidFill>
                  <a:schemeClr val="tx1"/>
                </a:solidFill>
                <a:effectLst/>
                <a:latin typeface="+mj-lt"/>
              </a:rPr>
              <a:t> of the state should be enough not just for meeting day-to-day expenditures but to meet any sort of calamity, whether it is war, or natural disasters.</a:t>
            </a:r>
          </a:p>
          <a:p>
            <a:pPr marL="0" indent="0">
              <a:buNone/>
            </a:pPr>
            <a:r>
              <a:rPr lang="en-US" b="0" i="0" dirty="0">
                <a:solidFill>
                  <a:schemeClr val="tx1"/>
                </a:solidFill>
                <a:effectLst/>
                <a:latin typeface="+mj-lt"/>
              </a:rPr>
              <a:t>6] </a:t>
            </a:r>
            <a:r>
              <a:rPr lang="en-US" b="0" i="0" dirty="0" err="1">
                <a:solidFill>
                  <a:schemeClr val="tx1"/>
                </a:solidFill>
                <a:effectLst/>
                <a:latin typeface="+mj-lt"/>
              </a:rPr>
              <a:t>Bala</a:t>
            </a:r>
            <a:r>
              <a:rPr lang="en-US" b="0" i="0" dirty="0">
                <a:solidFill>
                  <a:schemeClr val="tx1"/>
                </a:solidFill>
                <a:effectLst/>
                <a:latin typeface="+mj-lt"/>
              </a:rPr>
              <a:t> (Force)</a:t>
            </a:r>
          </a:p>
          <a:p>
            <a:r>
              <a:rPr lang="en-US" b="0" i="0" dirty="0" err="1">
                <a:solidFill>
                  <a:schemeClr val="tx1"/>
                </a:solidFill>
                <a:effectLst/>
                <a:latin typeface="+mj-lt"/>
              </a:rPr>
              <a:t>Kautilya</a:t>
            </a:r>
            <a:r>
              <a:rPr lang="en-US" b="0" i="0" dirty="0">
                <a:solidFill>
                  <a:schemeClr val="tx1"/>
                </a:solidFill>
                <a:effectLst/>
                <a:latin typeface="+mj-lt"/>
              </a:rPr>
              <a:t> prefers the army of Kshatriyas. However if need arises, other varnas can also be included. King should have sufficient army and should always keep the morale of the army high.</a:t>
            </a:r>
          </a:p>
          <a:p>
            <a:pPr marL="0" indent="0" algn="l">
              <a:buNone/>
            </a:pPr>
            <a:r>
              <a:rPr lang="en-US" b="0" i="0" dirty="0">
                <a:solidFill>
                  <a:schemeClr val="tx1"/>
                </a:solidFill>
                <a:effectLst/>
                <a:latin typeface="+mj-lt"/>
              </a:rPr>
              <a:t>7] Mitra (Allies)</a:t>
            </a:r>
          </a:p>
          <a:p>
            <a:pPr algn="just"/>
            <a:r>
              <a:rPr lang="en-US" b="0" i="0" dirty="0" err="1">
                <a:solidFill>
                  <a:srgbClr val="000000"/>
                </a:solidFill>
                <a:effectLst/>
                <a:latin typeface="+mj-lt"/>
              </a:rPr>
              <a:t>Mitras</a:t>
            </a:r>
            <a:r>
              <a:rPr lang="en-US" b="0" i="0" dirty="0">
                <a:solidFill>
                  <a:srgbClr val="000000"/>
                </a:solidFill>
                <a:effectLst/>
                <a:latin typeface="+mj-lt"/>
              </a:rPr>
              <a:t> have symbolic importance. When a person has lot of </a:t>
            </a:r>
            <a:r>
              <a:rPr lang="en-US" b="0" i="0" dirty="0" err="1">
                <a:solidFill>
                  <a:srgbClr val="000000"/>
                </a:solidFill>
                <a:effectLst/>
                <a:latin typeface="+mj-lt"/>
              </a:rPr>
              <a:t>mitras</a:t>
            </a:r>
            <a:r>
              <a:rPr lang="en-US" b="0" i="0" dirty="0">
                <a:solidFill>
                  <a:srgbClr val="000000"/>
                </a:solidFill>
                <a:effectLst/>
                <a:latin typeface="+mj-lt"/>
              </a:rPr>
              <a:t>, it shows that the person is powerful. Hence it is a symbol of power to be the friend of strong</a:t>
            </a:r>
            <a:r>
              <a:rPr lang="en-US" b="0" i="0" dirty="0">
                <a:solidFill>
                  <a:srgbClr val="000000"/>
                </a:solidFill>
                <a:effectLst/>
                <a:latin typeface="Source Sans Pro" panose="020B0503030403020204" pitchFamily="34" charset="0"/>
              </a:rPr>
              <a:t>.</a:t>
            </a:r>
          </a:p>
          <a:p>
            <a:endParaRPr lang="en-US" b="0" i="0" dirty="0">
              <a:solidFill>
                <a:schemeClr val="tx1"/>
              </a:solidFill>
              <a:effectLst/>
              <a:latin typeface="+mj-lt"/>
            </a:endParaRPr>
          </a:p>
          <a:p>
            <a:endParaRPr lang="en-US" dirty="0"/>
          </a:p>
        </p:txBody>
      </p:sp>
    </p:spTree>
    <p:extLst>
      <p:ext uri="{BB962C8B-B14F-4D97-AF65-F5344CB8AC3E}">
        <p14:creationId xmlns:p14="http://schemas.microsoft.com/office/powerpoint/2010/main" val="1400241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r>
              <a:rPr lang="en-US" sz="2000" b="1" dirty="0"/>
              <a:t>Manu : </a:t>
            </a:r>
            <a:r>
              <a:rPr lang="en-US" sz="2000" b="1" dirty="0" err="1"/>
              <a:t>Rajdharma</a:t>
            </a:r>
            <a:endParaRPr lang="en-US" sz="2000" b="1" dirty="0"/>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85000" lnSpcReduction="10000"/>
          </a:bodyPr>
          <a:lstStyle/>
          <a:p>
            <a:pPr algn="l"/>
            <a:r>
              <a:rPr lang="en-US" sz="2000" b="0" i="0" dirty="0" err="1">
                <a:solidFill>
                  <a:srgbClr val="000000"/>
                </a:solidFill>
                <a:effectLst/>
                <a:latin typeface="+mj-lt"/>
              </a:rPr>
              <a:t>Swamin</a:t>
            </a:r>
            <a:r>
              <a:rPr lang="en-US" sz="2000" b="0" i="0" dirty="0">
                <a:solidFill>
                  <a:srgbClr val="000000"/>
                </a:solidFill>
                <a:effectLst/>
                <a:latin typeface="+mj-lt"/>
              </a:rPr>
              <a:t> (King /Ruler)- Most important limb of the state. King is the sovereign ruler of the kingdom. He is created by the blessing of Gods like. The king had the Divine right to rule. Thus, Manu is evoking Divine right theory. He the person responsible to protect the social order. He is a symbol of Justice</a:t>
            </a:r>
          </a:p>
          <a:p>
            <a:pPr algn="l"/>
            <a:r>
              <a:rPr lang="en-US" sz="2000" b="0" i="0" dirty="0">
                <a:solidFill>
                  <a:srgbClr val="000000"/>
                </a:solidFill>
                <a:effectLst/>
                <a:latin typeface="+mj-lt"/>
              </a:rPr>
              <a:t>AMATYA- Manu advices his king to be careful of the formation of council of ministers because such ministers constitute the government. The king should appoint 6 or 7 carefully examined ministers. He should choose ministers who are learned, brave &amp; skilled in the use of weapon. He should discuss with them the matters of peace &amp; war, conditions of the kingdom, wealth, protection of the territory </a:t>
            </a:r>
            <a:r>
              <a:rPr lang="en-US" sz="2000" b="0" i="0" dirty="0" err="1">
                <a:solidFill>
                  <a:srgbClr val="000000"/>
                </a:solidFill>
                <a:effectLst/>
                <a:latin typeface="+mj-lt"/>
              </a:rPr>
              <a:t>etc</a:t>
            </a:r>
            <a:endParaRPr lang="en-US" sz="2000" b="0" i="0" dirty="0">
              <a:solidFill>
                <a:srgbClr val="000000"/>
              </a:solidFill>
              <a:effectLst/>
              <a:latin typeface="+mj-lt"/>
            </a:endParaRPr>
          </a:p>
          <a:p>
            <a:pPr algn="l"/>
            <a:r>
              <a:rPr lang="en-US" sz="2000" b="0" i="0" dirty="0" err="1">
                <a:solidFill>
                  <a:srgbClr val="000000"/>
                </a:solidFill>
                <a:effectLst/>
                <a:latin typeface="+mj-lt"/>
              </a:rPr>
              <a:t>Janapada</a:t>
            </a:r>
            <a:r>
              <a:rPr lang="en-US" sz="2000" b="0" i="0" dirty="0">
                <a:solidFill>
                  <a:srgbClr val="000000"/>
                </a:solidFill>
                <a:effectLst/>
                <a:latin typeface="+mj-lt"/>
              </a:rPr>
              <a:t> – The king should have permanent territory. The territory must have predominance of Brahmans. If it is dominated by the Shudras, then the territory would suffer and face famines &amp; diseases.</a:t>
            </a:r>
          </a:p>
          <a:p>
            <a:pPr algn="l"/>
            <a:r>
              <a:rPr lang="en-US" sz="2000" b="0" i="0" dirty="0">
                <a:solidFill>
                  <a:srgbClr val="000000"/>
                </a:solidFill>
                <a:effectLst/>
                <a:latin typeface="+mj-lt"/>
              </a:rPr>
              <a:t>Pura- Manu suggested for a town fortified by desert or water or even trees or by armed men or by mountains.</a:t>
            </a:r>
          </a:p>
          <a:p>
            <a:pPr algn="l"/>
            <a:r>
              <a:rPr lang="en-US" sz="2000" b="0" i="0" dirty="0">
                <a:solidFill>
                  <a:srgbClr val="000000"/>
                </a:solidFill>
                <a:effectLst/>
                <a:latin typeface="+mj-lt"/>
              </a:rPr>
              <a:t>Kosha- The treasury of the kingdom. The king should appoint pure men to take charge of kosha which involves both the income &amp; expenditure of the kingdom, collection of revenue, mines, especially gold mines etc. </a:t>
            </a:r>
          </a:p>
          <a:p>
            <a:pPr algn="l"/>
            <a:r>
              <a:rPr lang="en-US" sz="2000" b="0" i="0" dirty="0" err="1">
                <a:solidFill>
                  <a:srgbClr val="000000"/>
                </a:solidFill>
                <a:effectLst/>
                <a:latin typeface="+mj-lt"/>
              </a:rPr>
              <a:t>Bala</a:t>
            </a:r>
            <a:r>
              <a:rPr lang="en-US" sz="2000" b="0" i="0" dirty="0">
                <a:solidFill>
                  <a:srgbClr val="000000"/>
                </a:solidFill>
                <a:effectLst/>
                <a:latin typeface="+mj-lt"/>
              </a:rPr>
              <a:t> (Army)- There should be a strong army to protect his kingdom when in attack</a:t>
            </a:r>
            <a:endParaRPr lang="en-US" sz="2000" dirty="0">
              <a:solidFill>
                <a:srgbClr val="000000"/>
              </a:solidFill>
              <a:latin typeface="+mj-lt"/>
            </a:endParaRPr>
          </a:p>
          <a:p>
            <a:pPr algn="l"/>
            <a:r>
              <a:rPr lang="en-US" sz="2000" b="0" i="0" dirty="0">
                <a:solidFill>
                  <a:srgbClr val="000000"/>
                </a:solidFill>
                <a:effectLst/>
                <a:latin typeface="+mj-lt"/>
              </a:rPr>
              <a:t>Mitra- Should have friendly allies.</a:t>
            </a:r>
          </a:p>
          <a:p>
            <a:pPr algn="l"/>
            <a:endParaRPr lang="en-US" sz="2000" b="0" i="0" dirty="0">
              <a:solidFill>
                <a:srgbClr val="000000"/>
              </a:solidFill>
              <a:effectLst/>
              <a:latin typeface="+mj-lt"/>
            </a:endParaRPr>
          </a:p>
          <a:p>
            <a:pPr algn="l"/>
            <a:endParaRPr lang="en-US" sz="2000" b="0" i="0" dirty="0">
              <a:solidFill>
                <a:srgbClr val="000000"/>
              </a:solidFill>
              <a:effectLst/>
              <a:latin typeface="+mj-lt"/>
            </a:endParaRPr>
          </a:p>
          <a:p>
            <a:pPr marL="0" indent="0">
              <a:buNone/>
            </a:pPr>
            <a:endParaRPr lang="en-US" dirty="0"/>
          </a:p>
        </p:txBody>
      </p:sp>
    </p:spTree>
    <p:extLst>
      <p:ext uri="{BB962C8B-B14F-4D97-AF65-F5344CB8AC3E}">
        <p14:creationId xmlns:p14="http://schemas.microsoft.com/office/powerpoint/2010/main" val="1793024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r>
              <a:rPr lang="en-US" sz="2000" b="1" dirty="0"/>
              <a:t>Manu : </a:t>
            </a:r>
            <a:r>
              <a:rPr lang="en-US" sz="2000" b="1" dirty="0" err="1"/>
              <a:t>Rajdharma</a:t>
            </a:r>
            <a:endParaRPr lang="en-US" sz="2000" b="1" dirty="0"/>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92500" lnSpcReduction="10000"/>
          </a:bodyPr>
          <a:lstStyle/>
          <a:p>
            <a:pPr marL="0" indent="0" algn="l">
              <a:buNone/>
            </a:pPr>
            <a:r>
              <a:rPr lang="en-US" sz="1900" b="0" i="0" dirty="0">
                <a:solidFill>
                  <a:srgbClr val="000000"/>
                </a:solidFill>
                <a:effectLst/>
                <a:latin typeface="+mj-lt"/>
              </a:rPr>
              <a:t>Theory of Kingship- </a:t>
            </a:r>
          </a:p>
          <a:p>
            <a:pPr algn="l"/>
            <a:r>
              <a:rPr lang="en-US" sz="1900" b="0" i="0" dirty="0">
                <a:solidFill>
                  <a:srgbClr val="000000"/>
                </a:solidFill>
                <a:effectLst/>
                <a:latin typeface="+mj-lt"/>
              </a:rPr>
              <a:t>Manu’s theory of kingship revolves around king’s duty to maintain proper functioning of Varna. That each of the four Varna should perform its respective duty.</a:t>
            </a:r>
          </a:p>
          <a:p>
            <a:pPr algn="l"/>
            <a:r>
              <a:rPr lang="en-US" sz="1900" b="0" i="0" dirty="0">
                <a:solidFill>
                  <a:srgbClr val="000000"/>
                </a:solidFill>
                <a:effectLst/>
                <a:latin typeface="+mj-lt"/>
              </a:rPr>
              <a:t>Manu also talks about the concept of Karma. He asserts that if follow social codes of conduct defined via Varna system they would attain a heavenly state and their good deeds in this world would result in prosperous next life</a:t>
            </a:r>
          </a:p>
          <a:p>
            <a:pPr algn="l"/>
            <a:r>
              <a:rPr lang="en-US" sz="1900" b="0" i="0" dirty="0">
                <a:solidFill>
                  <a:srgbClr val="000000"/>
                </a:solidFill>
                <a:effectLst/>
                <a:latin typeface="+mj-lt"/>
              </a:rPr>
              <a:t>Manu on Kingship, Manu believed that God created the king to save the people of a region. The King held a divine position and the people expressed their obedience to him because of his authority. Manu stated that the king appeared in human form and possessed the qualities of God.</a:t>
            </a:r>
          </a:p>
          <a:p>
            <a:pPr algn="l"/>
            <a:r>
              <a:rPr lang="en-US" sz="1900" b="0" i="0" dirty="0">
                <a:solidFill>
                  <a:srgbClr val="000000"/>
                </a:solidFill>
                <a:effectLst/>
                <a:latin typeface="+mj-lt"/>
              </a:rPr>
              <a:t>Qualities of a King:  According to Manu the king is the next best to God and he must have complete control over himself and his senses. He is a divine creation and his purpose is to promote social harmony, peace and welfare. King possesses certain qualities like Indra (God of War), </a:t>
            </a:r>
            <a:r>
              <a:rPr lang="en-US" sz="1900" b="0" i="0" dirty="0" err="1">
                <a:solidFill>
                  <a:srgbClr val="000000"/>
                </a:solidFill>
                <a:effectLst/>
                <a:latin typeface="+mj-lt"/>
              </a:rPr>
              <a:t>Vaayu</a:t>
            </a:r>
            <a:r>
              <a:rPr lang="en-US" sz="1900" b="0" i="0" dirty="0">
                <a:solidFill>
                  <a:srgbClr val="000000"/>
                </a:solidFill>
                <a:effectLst/>
                <a:latin typeface="+mj-lt"/>
              </a:rPr>
              <a:t> (God of Wind), Yama (God of Death), Ravi (God of Sun), Agni (God of Fire),Chandra or Moon, and Wealth. </a:t>
            </a:r>
          </a:p>
          <a:p>
            <a:pPr algn="l"/>
            <a:r>
              <a:rPr lang="en-US" sz="1900" b="0" i="0" dirty="0">
                <a:solidFill>
                  <a:srgbClr val="000000"/>
                </a:solidFill>
                <a:effectLst/>
                <a:latin typeface="+mj-lt"/>
              </a:rPr>
              <a:t>The king was described as an embodiment of eight guardians on earth. A king was expected to control his anger, satisfy the people and govern the state with their consent rather than the use of force. </a:t>
            </a:r>
          </a:p>
          <a:p>
            <a:pPr marL="0" indent="0">
              <a:buNone/>
            </a:pPr>
            <a:endParaRPr lang="en-US" dirty="0"/>
          </a:p>
        </p:txBody>
      </p:sp>
    </p:spTree>
    <p:extLst>
      <p:ext uri="{BB962C8B-B14F-4D97-AF65-F5344CB8AC3E}">
        <p14:creationId xmlns:p14="http://schemas.microsoft.com/office/powerpoint/2010/main" val="501872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r>
              <a:rPr lang="en-US" sz="2000" b="1" dirty="0"/>
              <a:t>Manu : </a:t>
            </a:r>
            <a:r>
              <a:rPr lang="en-US" sz="2000" b="1" dirty="0" err="1"/>
              <a:t>Rajdharma</a:t>
            </a:r>
            <a:endParaRPr lang="en-US" sz="2000" b="1" dirty="0"/>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92500" lnSpcReduction="20000"/>
          </a:bodyPr>
          <a:lstStyle/>
          <a:p>
            <a:pPr marL="0" indent="0" algn="l">
              <a:buNone/>
            </a:pPr>
            <a:r>
              <a:rPr lang="en-US" sz="1900" b="0" i="0" dirty="0">
                <a:solidFill>
                  <a:srgbClr val="000000"/>
                </a:solidFill>
                <a:effectLst/>
                <a:latin typeface="+mj-lt"/>
              </a:rPr>
              <a:t>The king must exhibit those qualities of Sama, </a:t>
            </a:r>
            <a:r>
              <a:rPr lang="en-US" sz="1900" b="0" i="0" dirty="0" err="1">
                <a:solidFill>
                  <a:srgbClr val="000000"/>
                </a:solidFill>
                <a:effectLst/>
                <a:latin typeface="+mj-lt"/>
              </a:rPr>
              <a:t>Dama</a:t>
            </a:r>
            <a:r>
              <a:rPr lang="en-US" sz="1900" b="0" i="0" dirty="0">
                <a:solidFill>
                  <a:srgbClr val="000000"/>
                </a:solidFill>
                <a:effectLst/>
                <a:latin typeface="+mj-lt"/>
              </a:rPr>
              <a:t>, </a:t>
            </a:r>
            <a:r>
              <a:rPr lang="en-US" sz="1900" b="0" i="0" dirty="0" err="1">
                <a:solidFill>
                  <a:srgbClr val="000000"/>
                </a:solidFill>
                <a:effectLst/>
                <a:latin typeface="+mj-lt"/>
              </a:rPr>
              <a:t>Dand</a:t>
            </a:r>
            <a:r>
              <a:rPr lang="en-US" sz="1900" b="0" i="0" dirty="0">
                <a:solidFill>
                  <a:srgbClr val="000000"/>
                </a:solidFill>
                <a:effectLst/>
                <a:latin typeface="+mj-lt"/>
              </a:rPr>
              <a:t> &amp; </a:t>
            </a:r>
            <a:r>
              <a:rPr lang="en-US" sz="1900" b="0" i="0" dirty="0" err="1">
                <a:solidFill>
                  <a:srgbClr val="000000"/>
                </a:solidFill>
                <a:effectLst/>
                <a:latin typeface="+mj-lt"/>
              </a:rPr>
              <a:t>Bhed</a:t>
            </a:r>
            <a:r>
              <a:rPr lang="en-US" sz="1900" b="0" i="0" dirty="0">
                <a:solidFill>
                  <a:srgbClr val="000000"/>
                </a:solidFill>
                <a:effectLst/>
                <a:latin typeface="+mj-lt"/>
              </a:rPr>
              <a:t> that naturally make citizens obey him, and he must function through pleasing manners and intelligence. </a:t>
            </a:r>
            <a:r>
              <a:rPr lang="en-US" sz="1900" b="0" i="0" dirty="0" err="1">
                <a:solidFill>
                  <a:srgbClr val="000000"/>
                </a:solidFill>
                <a:effectLst/>
                <a:latin typeface="+mj-lt"/>
              </a:rPr>
              <a:t>Manusmriti</a:t>
            </a:r>
            <a:r>
              <a:rPr lang="en-US" sz="1900" b="0" i="0" dirty="0">
                <a:solidFill>
                  <a:srgbClr val="000000"/>
                </a:solidFill>
                <a:effectLst/>
                <a:latin typeface="+mj-lt"/>
              </a:rPr>
              <a:t> strongly advocated for a political authority. Manu suggested that though the king derived his authority from God, in practice he should be guided by the brahmanas. The rationale behind it was the assumption that brahmanas possess knowledge and knowledge should rule.</a:t>
            </a:r>
          </a:p>
          <a:p>
            <a:pPr marL="0" indent="0" algn="l">
              <a:buNone/>
            </a:pPr>
            <a:r>
              <a:rPr lang="en-US" sz="1900" b="0" i="0" dirty="0">
                <a:solidFill>
                  <a:srgbClr val="000000"/>
                </a:solidFill>
                <a:effectLst/>
                <a:latin typeface="+mj-lt"/>
              </a:rPr>
              <a:t>Council of Ministers: Manu viewed that the council of ministers were a very important part of a king. King without the council of ministers is like driving a chariot without wheels. The council of ministers were like the arms, eyes, ears of the king.</a:t>
            </a:r>
          </a:p>
          <a:p>
            <a:pPr marL="0" indent="0" algn="l">
              <a:buNone/>
            </a:pPr>
            <a:r>
              <a:rPr lang="en-US" sz="1900" b="0" i="0" dirty="0">
                <a:solidFill>
                  <a:srgbClr val="000000"/>
                </a:solidFill>
                <a:effectLst/>
                <a:latin typeface="+mj-lt"/>
              </a:rPr>
              <a:t>The ideal number of council of ministers should be not more than seven to eight who collectively and individually assist and advise the king to discharge his daily duties. Manu opined that the council of ministers must possess certain essential qualities. They must possess high learning skills, must be men from high caste by birth, good warriors with a sharp understanding of various techniques of warfare and proper comprehension of state system and the like. A minister is said to be an honest mediator between the king and his subjects.</a:t>
            </a:r>
          </a:p>
          <a:p>
            <a:pPr marL="0" indent="0" algn="l">
              <a:buNone/>
            </a:pPr>
            <a:r>
              <a:rPr lang="en-US" sz="1900" b="0" i="0" dirty="0">
                <a:solidFill>
                  <a:srgbClr val="000000"/>
                </a:solidFill>
                <a:effectLst/>
                <a:latin typeface="+mj-lt"/>
              </a:rPr>
              <a:t>The selection of ministers must be through hereditary principle, but the skills and qualities must be put in test before appointment. Manu opined that ministers were generally appointed by the king with advice from his friends and relatives. </a:t>
            </a:r>
          </a:p>
          <a:p>
            <a:pPr marL="0" indent="0" algn="l">
              <a:buNone/>
            </a:pPr>
            <a:r>
              <a:rPr lang="en-US" sz="1900" b="0" i="0" dirty="0">
                <a:solidFill>
                  <a:srgbClr val="000000"/>
                </a:solidFill>
                <a:effectLst/>
                <a:latin typeface="+mj-lt"/>
              </a:rPr>
              <a:t>However, no </a:t>
            </a:r>
            <a:r>
              <a:rPr lang="en-US" sz="1900" b="0" i="0" dirty="0" err="1">
                <a:solidFill>
                  <a:srgbClr val="000000"/>
                </a:solidFill>
                <a:effectLst/>
                <a:latin typeface="+mj-lt"/>
              </a:rPr>
              <a:t>shudra</a:t>
            </a:r>
            <a:r>
              <a:rPr lang="en-US" sz="1900" b="0" i="0" dirty="0">
                <a:solidFill>
                  <a:srgbClr val="000000"/>
                </a:solidFill>
                <a:effectLst/>
                <a:latin typeface="+mj-lt"/>
              </a:rPr>
              <a:t> was allowed to become ministers.</a:t>
            </a:r>
          </a:p>
          <a:p>
            <a:pPr algn="l"/>
            <a:endParaRPr lang="en-US" sz="1900" b="0" i="0" dirty="0">
              <a:solidFill>
                <a:srgbClr val="000000"/>
              </a:solidFill>
              <a:effectLst/>
              <a:latin typeface="+mj-lt"/>
            </a:endParaRPr>
          </a:p>
          <a:p>
            <a:pPr marL="0" indent="0">
              <a:buNone/>
            </a:pPr>
            <a:endParaRPr lang="en-US" dirty="0"/>
          </a:p>
        </p:txBody>
      </p:sp>
    </p:spTree>
    <p:extLst>
      <p:ext uri="{BB962C8B-B14F-4D97-AF65-F5344CB8AC3E}">
        <p14:creationId xmlns:p14="http://schemas.microsoft.com/office/powerpoint/2010/main" val="2538893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r>
              <a:rPr lang="en-US" sz="2000" b="1" dirty="0"/>
              <a:t>Manu : </a:t>
            </a:r>
            <a:r>
              <a:rPr lang="en-US" sz="2000" b="1" dirty="0" err="1"/>
              <a:t>Rajdharma</a:t>
            </a:r>
            <a:endParaRPr lang="en-US" sz="2000" b="1" dirty="0"/>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92500" lnSpcReduction="10000"/>
          </a:bodyPr>
          <a:lstStyle/>
          <a:p>
            <a:pPr algn="l"/>
            <a:r>
              <a:rPr lang="en-US" sz="2000" b="0" i="0" dirty="0">
                <a:solidFill>
                  <a:srgbClr val="000000"/>
                </a:solidFill>
                <a:effectLst/>
                <a:latin typeface="+mj-lt"/>
              </a:rPr>
              <a:t>Manu on Varna System</a:t>
            </a:r>
          </a:p>
          <a:p>
            <a:pPr marL="0" indent="0" algn="l">
              <a:buNone/>
            </a:pPr>
            <a:r>
              <a:rPr lang="en-US" sz="2000" b="0" i="0" dirty="0">
                <a:solidFill>
                  <a:srgbClr val="000000"/>
                </a:solidFill>
                <a:effectLst/>
                <a:latin typeface="+mj-lt"/>
              </a:rPr>
              <a:t>Manu viewed that caste system formed an essential part in ancient Hindu society. Varna system would preserve the social harmony of the society. He viewed that the king came into existence to protect the Varna system and any failure on the part of the ruler would make him unworthy ruler. Manu opined that there is a fourfold categorization of social organization derived from the Vedic rhymes. They are Brahmanas, Kshatriyas, </a:t>
            </a:r>
            <a:r>
              <a:rPr lang="en-US" sz="2000" b="0" i="0" dirty="0" err="1">
                <a:solidFill>
                  <a:srgbClr val="000000"/>
                </a:solidFill>
                <a:effectLst/>
                <a:latin typeface="+mj-lt"/>
              </a:rPr>
              <a:t>Vyshyas</a:t>
            </a:r>
            <a:r>
              <a:rPr lang="en-US" sz="2000" b="0" i="0" dirty="0">
                <a:solidFill>
                  <a:srgbClr val="000000"/>
                </a:solidFill>
                <a:effectLst/>
                <a:latin typeface="+mj-lt"/>
              </a:rPr>
              <a:t> and Shudras. It is widely viewed that these four Varnas represented four different parts of the body of the God. The Brahmanas rise from the head, the Kshatriyas from the arms, the </a:t>
            </a:r>
            <a:r>
              <a:rPr lang="en-US" sz="2000" b="0" i="0" dirty="0" err="1">
                <a:solidFill>
                  <a:srgbClr val="000000"/>
                </a:solidFill>
                <a:effectLst/>
                <a:latin typeface="+mj-lt"/>
              </a:rPr>
              <a:t>Vyshyas</a:t>
            </a:r>
            <a:r>
              <a:rPr lang="en-US" sz="2000" b="0" i="0" dirty="0">
                <a:solidFill>
                  <a:srgbClr val="000000"/>
                </a:solidFill>
                <a:effectLst/>
                <a:latin typeface="+mj-lt"/>
              </a:rPr>
              <a:t> from the thighs and the Shudras from the feet.</a:t>
            </a:r>
          </a:p>
          <a:p>
            <a:pPr marL="0" indent="0" algn="l">
              <a:buNone/>
            </a:pPr>
            <a:r>
              <a:rPr lang="en-US" sz="2000" b="0" i="0" dirty="0">
                <a:solidFill>
                  <a:srgbClr val="000000"/>
                </a:solidFill>
                <a:effectLst/>
                <a:latin typeface="+mj-lt"/>
              </a:rPr>
              <a:t>The Brahmanas occupy the highest place and they are conceived as the incarnation of the law. The superior place given to the Brahman in the social hierarchy is due to the purity and knowledge. The Kshatriyas were expected to protect the state by their </a:t>
            </a:r>
            <a:r>
              <a:rPr lang="en-US" sz="2000" b="0" i="0" dirty="0" err="1">
                <a:solidFill>
                  <a:srgbClr val="000000"/>
                </a:solidFill>
                <a:effectLst/>
                <a:latin typeface="+mj-lt"/>
              </a:rPr>
              <a:t>valour</a:t>
            </a:r>
            <a:r>
              <a:rPr lang="en-US" sz="2000" b="0" i="0" dirty="0">
                <a:solidFill>
                  <a:srgbClr val="000000"/>
                </a:solidFill>
                <a:effectLst/>
                <a:latin typeface="+mj-lt"/>
              </a:rPr>
              <a:t>, offer sacrifices as well as gifts and protect the people.</a:t>
            </a:r>
          </a:p>
          <a:p>
            <a:pPr marL="0" indent="0" algn="l">
              <a:buNone/>
            </a:pPr>
            <a:r>
              <a:rPr lang="en-US" sz="2000" b="0" i="0" dirty="0">
                <a:solidFill>
                  <a:srgbClr val="000000"/>
                </a:solidFill>
                <a:effectLst/>
                <a:latin typeface="+mj-lt"/>
              </a:rPr>
              <a:t>Manu viewed that a society would be more secure if there is a harmonious relation between the Brahmanas and the </a:t>
            </a:r>
            <a:r>
              <a:rPr lang="en-US" sz="2000" b="0" i="0" err="1">
                <a:solidFill>
                  <a:srgbClr val="000000"/>
                </a:solidFill>
                <a:effectLst/>
                <a:latin typeface="+mj-lt"/>
              </a:rPr>
              <a:t>Kshatriyas</a:t>
            </a:r>
            <a:r>
              <a:rPr lang="en-US" sz="2000" b="0" i="0">
                <a:solidFill>
                  <a:srgbClr val="000000"/>
                </a:solidFill>
                <a:effectLst/>
                <a:latin typeface="+mj-lt"/>
              </a:rPr>
              <a:t>. The </a:t>
            </a:r>
            <a:r>
              <a:rPr lang="en-US" sz="2000" b="0" i="0" dirty="0" err="1">
                <a:solidFill>
                  <a:srgbClr val="000000"/>
                </a:solidFill>
                <a:effectLst/>
                <a:latin typeface="+mj-lt"/>
              </a:rPr>
              <a:t>Vyshyas</a:t>
            </a:r>
            <a:r>
              <a:rPr lang="en-US" sz="2000" b="0" i="0" dirty="0">
                <a:solidFill>
                  <a:srgbClr val="000000"/>
                </a:solidFill>
                <a:effectLst/>
                <a:latin typeface="+mj-lt"/>
              </a:rPr>
              <a:t> were involved in trade and business whereas Shudras were only confined to serve the upper three castes. Manu said that the </a:t>
            </a:r>
            <a:r>
              <a:rPr lang="en-US" sz="2000" b="0" i="0" dirty="0" err="1">
                <a:solidFill>
                  <a:srgbClr val="000000"/>
                </a:solidFill>
                <a:effectLst/>
                <a:latin typeface="+mj-lt"/>
              </a:rPr>
              <a:t>shudras</a:t>
            </a:r>
            <a:r>
              <a:rPr lang="en-US" sz="2000" b="0" i="0" dirty="0">
                <a:solidFill>
                  <a:srgbClr val="000000"/>
                </a:solidFill>
                <a:effectLst/>
                <a:latin typeface="+mj-lt"/>
              </a:rPr>
              <a:t> must be barred from all social and sacred learning. The fourfold classification was called the </a:t>
            </a:r>
            <a:r>
              <a:rPr lang="en-US" sz="2000" b="0" i="0" dirty="0" err="1">
                <a:solidFill>
                  <a:srgbClr val="000000"/>
                </a:solidFill>
                <a:effectLst/>
                <a:latin typeface="+mj-lt"/>
              </a:rPr>
              <a:t>Chaturvarna</a:t>
            </a:r>
            <a:r>
              <a:rPr lang="en-US" sz="2000" b="0" i="0" dirty="0">
                <a:solidFill>
                  <a:srgbClr val="000000"/>
                </a:solidFill>
                <a:effectLst/>
                <a:latin typeface="+mj-lt"/>
              </a:rPr>
              <a:t> theory.</a:t>
            </a:r>
          </a:p>
          <a:p>
            <a:pPr marL="0" indent="0">
              <a:buNone/>
            </a:pPr>
            <a:endParaRPr lang="en-US" dirty="0"/>
          </a:p>
        </p:txBody>
      </p:sp>
    </p:spTree>
    <p:extLst>
      <p:ext uri="{BB962C8B-B14F-4D97-AF65-F5344CB8AC3E}">
        <p14:creationId xmlns:p14="http://schemas.microsoft.com/office/powerpoint/2010/main" val="3418832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i="0" u="none" strike="noStrike" dirty="0" err="1">
                <a:solidFill>
                  <a:srgbClr val="2A446B"/>
                </a:solidFill>
                <a:effectLst/>
              </a:rPr>
              <a:t>Arthashastra</a:t>
            </a:r>
            <a:r>
              <a:rPr lang="en-US" sz="2000" b="1" i="0" u="none" strike="noStrike" dirty="0">
                <a:solidFill>
                  <a:srgbClr val="2A446B"/>
                </a:solidFill>
                <a:effectLst/>
              </a:rPr>
              <a:t> by </a:t>
            </a:r>
            <a:r>
              <a:rPr lang="en-US" sz="2000" b="1" i="0" u="none" strike="noStrike" dirty="0" err="1">
                <a:solidFill>
                  <a:srgbClr val="2A446B"/>
                </a:solidFill>
                <a:effectLst/>
              </a:rPr>
              <a:t>Kautilya</a:t>
            </a:r>
            <a:endParaRPr lang="en-US" sz="2000" b="1" i="0" u="none" strike="noStrike" dirty="0">
              <a:solidFill>
                <a:srgbClr val="2A446B"/>
              </a:solidFill>
              <a:effectLst/>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Autofit/>
          </a:bodyPr>
          <a:lstStyle/>
          <a:p>
            <a:pPr marL="0" indent="0">
              <a:buNone/>
            </a:pPr>
            <a:r>
              <a:rPr lang="en-US" sz="1900" b="0" i="0" dirty="0" err="1">
                <a:solidFill>
                  <a:srgbClr val="000000"/>
                </a:solidFill>
                <a:effectLst/>
                <a:latin typeface="+mj-lt"/>
              </a:rPr>
              <a:t>Kautilya’s</a:t>
            </a:r>
            <a:r>
              <a:rPr lang="en-US" sz="1900" b="0" i="0" dirty="0">
                <a:solidFill>
                  <a:srgbClr val="000000"/>
                </a:solidFill>
                <a:effectLst/>
                <a:latin typeface="+mj-lt"/>
              </a:rPr>
              <a:t> work </a:t>
            </a:r>
            <a:r>
              <a:rPr lang="en-US" sz="1900" b="0" i="0" dirty="0" err="1">
                <a:solidFill>
                  <a:srgbClr val="000000"/>
                </a:solidFill>
                <a:effectLst/>
                <a:latin typeface="+mj-lt"/>
              </a:rPr>
              <a:t>Arthashastra</a:t>
            </a:r>
            <a:r>
              <a:rPr lang="en-US" sz="1900" b="0" i="0" dirty="0">
                <a:solidFill>
                  <a:srgbClr val="000000"/>
                </a:solidFill>
                <a:effectLst/>
                <a:latin typeface="+mj-lt"/>
              </a:rPr>
              <a:t> belongs to the tradition of </a:t>
            </a:r>
            <a:r>
              <a:rPr lang="en-US" sz="1900" b="0" i="1" dirty="0" err="1">
                <a:solidFill>
                  <a:srgbClr val="000000"/>
                </a:solidFill>
                <a:effectLst/>
                <a:latin typeface="+mj-lt"/>
              </a:rPr>
              <a:t>dandashasra</a:t>
            </a:r>
            <a:r>
              <a:rPr lang="en-US" sz="1900" b="0" i="0" dirty="0">
                <a:solidFill>
                  <a:srgbClr val="000000"/>
                </a:solidFill>
                <a:effectLst/>
                <a:latin typeface="+mj-lt"/>
              </a:rPr>
              <a:t>. The prime issue in </a:t>
            </a:r>
            <a:r>
              <a:rPr lang="en-US" sz="1900" b="0" i="0" dirty="0" err="1">
                <a:solidFill>
                  <a:srgbClr val="000000"/>
                </a:solidFill>
                <a:effectLst/>
                <a:latin typeface="+mj-lt"/>
              </a:rPr>
              <a:t>Arthashastra</a:t>
            </a:r>
            <a:r>
              <a:rPr lang="en-US" sz="1900" b="0" i="0" dirty="0">
                <a:solidFill>
                  <a:srgbClr val="000000"/>
                </a:solidFill>
                <a:effectLst/>
                <a:latin typeface="+mj-lt"/>
              </a:rPr>
              <a:t> is statecraft. However it also discusses dharma and we see the continuity between Manu and </a:t>
            </a:r>
            <a:r>
              <a:rPr lang="en-US" sz="1900" b="0" i="0" dirty="0" err="1">
                <a:solidFill>
                  <a:srgbClr val="000000"/>
                </a:solidFill>
                <a:effectLst/>
                <a:latin typeface="+mj-lt"/>
              </a:rPr>
              <a:t>Kautilya</a:t>
            </a:r>
            <a:r>
              <a:rPr lang="en-US" sz="1900" b="0" i="0" dirty="0">
                <a:solidFill>
                  <a:srgbClr val="000000"/>
                </a:solidFill>
                <a:effectLst/>
                <a:latin typeface="+mj-lt"/>
              </a:rPr>
              <a:t>.</a:t>
            </a:r>
          </a:p>
          <a:p>
            <a:pPr marL="0" indent="0">
              <a:buNone/>
            </a:pPr>
            <a:r>
              <a:rPr lang="en-US" sz="1900" b="0" i="0" dirty="0" err="1">
                <a:solidFill>
                  <a:srgbClr val="000000"/>
                </a:solidFill>
                <a:effectLst/>
                <a:latin typeface="+mj-lt"/>
              </a:rPr>
              <a:t>Kautilya</a:t>
            </a:r>
            <a:r>
              <a:rPr lang="en-US" sz="1900" b="0" i="0" dirty="0">
                <a:solidFill>
                  <a:srgbClr val="000000"/>
                </a:solidFill>
                <a:effectLst/>
                <a:latin typeface="+mj-lt"/>
              </a:rPr>
              <a:t> defines statecraft as </a:t>
            </a:r>
            <a:r>
              <a:rPr lang="en-US" sz="1900" b="0" i="0" dirty="0" err="1">
                <a:solidFill>
                  <a:srgbClr val="000000"/>
                </a:solidFill>
                <a:effectLst/>
                <a:latin typeface="+mj-lt"/>
              </a:rPr>
              <a:t>Arthashastra</a:t>
            </a:r>
            <a:r>
              <a:rPr lang="en-US" sz="1900" b="0" i="0" dirty="0">
                <a:solidFill>
                  <a:srgbClr val="000000"/>
                </a:solidFill>
                <a:effectLst/>
                <a:latin typeface="+mj-lt"/>
              </a:rPr>
              <a:t>. </a:t>
            </a:r>
            <a:r>
              <a:rPr lang="en-US" sz="1900" b="0" i="1" dirty="0" err="1">
                <a:solidFill>
                  <a:srgbClr val="000000"/>
                </a:solidFill>
                <a:effectLst/>
                <a:latin typeface="+mj-lt"/>
              </a:rPr>
              <a:t>Artha</a:t>
            </a:r>
            <a:r>
              <a:rPr lang="en-US" sz="1900" b="0" i="0" dirty="0">
                <a:solidFill>
                  <a:srgbClr val="000000"/>
                </a:solidFill>
                <a:effectLst/>
                <a:latin typeface="+mj-lt"/>
              </a:rPr>
              <a:t> denotes material well-being. According to </a:t>
            </a:r>
            <a:r>
              <a:rPr lang="en-US" sz="1900" b="0" i="0" dirty="0" err="1">
                <a:solidFill>
                  <a:srgbClr val="000000"/>
                </a:solidFill>
                <a:effectLst/>
                <a:latin typeface="+mj-lt"/>
              </a:rPr>
              <a:t>Kautilya</a:t>
            </a:r>
            <a:r>
              <a:rPr lang="en-US" sz="1900" b="0" i="0" dirty="0">
                <a:solidFill>
                  <a:srgbClr val="000000"/>
                </a:solidFill>
                <a:effectLst/>
                <a:latin typeface="+mj-lt"/>
              </a:rPr>
              <a:t>, the most important objective of the king is to secure the material well-being of its people. In the words of </a:t>
            </a:r>
            <a:r>
              <a:rPr lang="en-US" sz="1900" b="0" i="0" dirty="0" err="1">
                <a:solidFill>
                  <a:srgbClr val="000000"/>
                </a:solidFill>
                <a:effectLst/>
                <a:latin typeface="+mj-lt"/>
              </a:rPr>
              <a:t>Kautilya</a:t>
            </a:r>
            <a:r>
              <a:rPr lang="en-US" sz="1900" b="0" i="0" dirty="0">
                <a:solidFill>
                  <a:srgbClr val="000000"/>
                </a:solidFill>
                <a:effectLst/>
                <a:latin typeface="+mj-lt"/>
              </a:rPr>
              <a:t>, </a:t>
            </a:r>
            <a:r>
              <a:rPr lang="en-US" sz="1900" b="0" i="1" dirty="0">
                <a:solidFill>
                  <a:srgbClr val="000000"/>
                </a:solidFill>
                <a:effectLst/>
                <a:latin typeface="+mj-lt"/>
              </a:rPr>
              <a:t>“Material well being is supreme, attainment of all other goals dharma, </a:t>
            </a:r>
            <a:r>
              <a:rPr lang="en-US" sz="1900" b="0" i="1" dirty="0" err="1">
                <a:solidFill>
                  <a:srgbClr val="000000"/>
                </a:solidFill>
                <a:effectLst/>
                <a:latin typeface="+mj-lt"/>
              </a:rPr>
              <a:t>kama</a:t>
            </a:r>
            <a:r>
              <a:rPr lang="en-US" sz="1900" b="0" i="1" dirty="0">
                <a:solidFill>
                  <a:srgbClr val="000000"/>
                </a:solidFill>
                <a:effectLst/>
                <a:latin typeface="+mj-lt"/>
              </a:rPr>
              <a:t>, moksha depends on material well being.” </a:t>
            </a:r>
            <a:r>
              <a:rPr lang="en-US" sz="1900" b="0" i="0" dirty="0">
                <a:solidFill>
                  <a:srgbClr val="000000"/>
                </a:solidFill>
                <a:effectLst/>
                <a:latin typeface="+mj-lt"/>
              </a:rPr>
              <a:t>In ancient times, land was the main source of securing the material well being. Hence the main idea in </a:t>
            </a:r>
            <a:r>
              <a:rPr lang="en-US" sz="1900" b="0" i="0" dirty="0" err="1">
                <a:solidFill>
                  <a:srgbClr val="000000"/>
                </a:solidFill>
                <a:effectLst/>
                <a:latin typeface="+mj-lt"/>
              </a:rPr>
              <a:t>Arthashastra</a:t>
            </a:r>
            <a:r>
              <a:rPr lang="en-US" sz="1900" b="0" i="0" dirty="0">
                <a:solidFill>
                  <a:srgbClr val="000000"/>
                </a:solidFill>
                <a:effectLst/>
                <a:latin typeface="+mj-lt"/>
              </a:rPr>
              <a:t> is how to acquire the land. It is natural for a state to go for acquiring land. The first land to be acquired is the land of neighbor. Hence neighbors are natural enemies</a:t>
            </a:r>
            <a:r>
              <a:rPr lang="en-US" sz="1900" dirty="0">
                <a:solidFill>
                  <a:srgbClr val="000000"/>
                </a:solidFill>
                <a:latin typeface="+mj-lt"/>
              </a:rPr>
              <a:t> and</a:t>
            </a:r>
            <a:r>
              <a:rPr lang="en-US" sz="1900" b="0" i="0" dirty="0">
                <a:solidFill>
                  <a:srgbClr val="000000"/>
                </a:solidFill>
                <a:effectLst/>
                <a:latin typeface="+mj-lt"/>
              </a:rPr>
              <a:t> the relations between the two states are the relations of war. Thus </a:t>
            </a:r>
            <a:r>
              <a:rPr lang="en-US" sz="1900" b="0" i="0" dirty="0" err="1">
                <a:solidFill>
                  <a:srgbClr val="000000"/>
                </a:solidFill>
                <a:effectLst/>
                <a:latin typeface="+mj-lt"/>
              </a:rPr>
              <a:t>Arthashastra</a:t>
            </a:r>
            <a:r>
              <a:rPr lang="en-US" sz="1900" b="0" i="0" dirty="0">
                <a:solidFill>
                  <a:srgbClr val="000000"/>
                </a:solidFill>
                <a:effectLst/>
                <a:latin typeface="+mj-lt"/>
              </a:rPr>
              <a:t> deals with ‘art of war’ like Sun Tzu the Chinese strategist. Hence the main idea in </a:t>
            </a:r>
            <a:r>
              <a:rPr lang="en-US" sz="1900" b="0" i="0" dirty="0" err="1">
                <a:solidFill>
                  <a:srgbClr val="000000"/>
                </a:solidFill>
                <a:effectLst/>
                <a:latin typeface="+mj-lt"/>
              </a:rPr>
              <a:t>Arthashastra</a:t>
            </a:r>
            <a:r>
              <a:rPr lang="en-US" sz="1900" b="0" i="0" dirty="0">
                <a:solidFill>
                  <a:srgbClr val="000000"/>
                </a:solidFill>
                <a:effectLst/>
                <a:latin typeface="+mj-lt"/>
              </a:rPr>
              <a:t> is war, strategic</a:t>
            </a:r>
            <a:r>
              <a:rPr lang="en-US" sz="1900" dirty="0">
                <a:solidFill>
                  <a:srgbClr val="000000"/>
                </a:solidFill>
                <a:latin typeface="+mj-lt"/>
              </a:rPr>
              <a:t> </a:t>
            </a:r>
            <a:r>
              <a:rPr lang="en-US" sz="1900" b="0" i="0" dirty="0">
                <a:solidFill>
                  <a:srgbClr val="000000"/>
                </a:solidFill>
                <a:effectLst/>
                <a:latin typeface="+mj-lt"/>
              </a:rPr>
              <a:t>planning, balance of power, geopolitics.</a:t>
            </a:r>
            <a:br>
              <a:rPr lang="en-US" sz="1900" dirty="0">
                <a:latin typeface="+mj-lt"/>
              </a:rPr>
            </a:br>
            <a:r>
              <a:rPr lang="en-US" sz="1900" b="0" i="0" dirty="0" err="1">
                <a:solidFill>
                  <a:srgbClr val="000000"/>
                </a:solidFill>
                <a:effectLst/>
                <a:latin typeface="+mj-lt"/>
              </a:rPr>
              <a:t>Arthashastra</a:t>
            </a:r>
            <a:r>
              <a:rPr lang="en-US" sz="1900" b="0" i="0" dirty="0">
                <a:solidFill>
                  <a:srgbClr val="000000"/>
                </a:solidFill>
                <a:effectLst/>
                <a:latin typeface="+mj-lt"/>
              </a:rPr>
              <a:t> can be considered as the first textbook in geopolitics. (geopolitics is a science of capturing land/resources.) According to the concept of geopolitics, state is an organism. Like any organism, state has to grow. If state will not grow/expand, state will perish or decay. Thus </a:t>
            </a:r>
            <a:r>
              <a:rPr lang="en-US" sz="1900" b="0" i="0" dirty="0" err="1">
                <a:solidFill>
                  <a:srgbClr val="000000"/>
                </a:solidFill>
                <a:effectLst/>
                <a:latin typeface="+mj-lt"/>
              </a:rPr>
              <a:t>Kautilya’s</a:t>
            </a:r>
            <a:r>
              <a:rPr lang="en-US" sz="1900" b="0" i="0" dirty="0">
                <a:solidFill>
                  <a:srgbClr val="000000"/>
                </a:solidFill>
                <a:effectLst/>
                <a:latin typeface="+mj-lt"/>
              </a:rPr>
              <a:t> </a:t>
            </a:r>
            <a:r>
              <a:rPr lang="en-US" sz="1900" b="0" i="0" dirty="0" err="1">
                <a:solidFill>
                  <a:srgbClr val="000000"/>
                </a:solidFill>
                <a:effectLst/>
                <a:latin typeface="+mj-lt"/>
              </a:rPr>
              <a:t>Arthashastra</a:t>
            </a:r>
            <a:r>
              <a:rPr lang="en-US" sz="1900" b="0" i="0" dirty="0">
                <a:solidFill>
                  <a:srgbClr val="000000"/>
                </a:solidFill>
                <a:effectLst/>
                <a:latin typeface="+mj-lt"/>
              </a:rPr>
              <a:t> challenges western view that Indians lacked strategic culture. George </a:t>
            </a:r>
            <a:r>
              <a:rPr lang="en-US" sz="1900" b="0" i="0" dirty="0" err="1">
                <a:solidFill>
                  <a:srgbClr val="000000"/>
                </a:solidFill>
                <a:effectLst/>
                <a:latin typeface="+mj-lt"/>
              </a:rPr>
              <a:t>Tanham</a:t>
            </a:r>
            <a:r>
              <a:rPr lang="en-US" sz="1900" b="0" i="0" dirty="0">
                <a:solidFill>
                  <a:srgbClr val="000000"/>
                </a:solidFill>
                <a:effectLst/>
                <a:latin typeface="+mj-lt"/>
              </a:rPr>
              <a:t> categorically rejected that Indians have any strategic culture or wisdom but </a:t>
            </a:r>
            <a:r>
              <a:rPr lang="en-US" sz="1900" b="0" i="0" dirty="0" err="1">
                <a:solidFill>
                  <a:srgbClr val="000000"/>
                </a:solidFill>
                <a:effectLst/>
                <a:latin typeface="+mj-lt"/>
              </a:rPr>
              <a:t>Kautilya</a:t>
            </a:r>
            <a:r>
              <a:rPr lang="en-US" sz="1900" b="0" i="0" dirty="0">
                <a:solidFill>
                  <a:srgbClr val="000000"/>
                </a:solidFill>
                <a:effectLst/>
                <a:latin typeface="+mj-lt"/>
              </a:rPr>
              <a:t> proves him wrong. It is unfortunate that policymakers in India have overlooked the wisdom found in </a:t>
            </a:r>
            <a:r>
              <a:rPr lang="en-US" sz="1900" b="0" i="0" dirty="0" err="1">
                <a:solidFill>
                  <a:srgbClr val="000000"/>
                </a:solidFill>
                <a:effectLst/>
                <a:latin typeface="+mj-lt"/>
              </a:rPr>
              <a:t>Arthashastra</a:t>
            </a:r>
            <a:r>
              <a:rPr lang="en-US" sz="1900" b="0" i="0" dirty="0">
                <a:solidFill>
                  <a:srgbClr val="000000"/>
                </a:solidFill>
                <a:effectLst/>
                <a:latin typeface="+mj-lt"/>
              </a:rPr>
              <a:t>. However since the beginning of 21st century, with Hindu rightist party coming to power, there is a change in the approach of the south block. We are rediscovering the ancient Indian wisdom.</a:t>
            </a:r>
            <a:endParaRPr lang="en-US" sz="1900" dirty="0">
              <a:latin typeface="+mj-lt"/>
            </a:endParaRPr>
          </a:p>
        </p:txBody>
      </p:sp>
    </p:spTree>
    <p:extLst>
      <p:ext uri="{BB962C8B-B14F-4D97-AF65-F5344CB8AC3E}">
        <p14:creationId xmlns:p14="http://schemas.microsoft.com/office/powerpoint/2010/main" val="3677360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i="0" u="none" strike="noStrike" dirty="0" err="1">
                <a:solidFill>
                  <a:srgbClr val="2A446B"/>
                </a:solidFill>
                <a:effectLst/>
              </a:rPr>
              <a:t>Arthashastra</a:t>
            </a:r>
            <a:r>
              <a:rPr lang="en-US" sz="2000" b="1" i="0" u="none" strike="noStrike" dirty="0">
                <a:solidFill>
                  <a:srgbClr val="2A446B"/>
                </a:solidFill>
                <a:effectLst/>
              </a:rPr>
              <a:t> by </a:t>
            </a:r>
            <a:r>
              <a:rPr lang="en-US" sz="2000" b="1" i="0" u="none" strike="noStrike" dirty="0" err="1">
                <a:solidFill>
                  <a:srgbClr val="2A446B"/>
                </a:solidFill>
                <a:effectLst/>
              </a:rPr>
              <a:t>Kautilya</a:t>
            </a:r>
            <a:endParaRPr lang="en-US" sz="2000" b="1" i="0" u="none" strike="noStrike" dirty="0">
              <a:solidFill>
                <a:srgbClr val="2A446B"/>
              </a:solidFill>
              <a:effectLst/>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Autofit/>
          </a:bodyPr>
          <a:lstStyle/>
          <a:p>
            <a:pPr marL="0" indent="0">
              <a:buNone/>
            </a:pPr>
            <a:r>
              <a:rPr lang="en-US" sz="1600" b="1" dirty="0">
                <a:solidFill>
                  <a:srgbClr val="000000"/>
                </a:solidFill>
                <a:effectLst/>
                <a:latin typeface="+mj-lt"/>
              </a:rPr>
              <a:t>Main ideas in </a:t>
            </a:r>
            <a:r>
              <a:rPr lang="en-US" sz="1600" b="1" dirty="0" err="1">
                <a:solidFill>
                  <a:srgbClr val="000000"/>
                </a:solidFill>
                <a:effectLst/>
                <a:latin typeface="+mj-lt"/>
              </a:rPr>
              <a:t>Arthashastra</a:t>
            </a:r>
            <a:r>
              <a:rPr lang="en-US" sz="1600" b="1" dirty="0">
                <a:solidFill>
                  <a:srgbClr val="000000"/>
                </a:solidFill>
                <a:effectLst/>
                <a:latin typeface="+mj-lt"/>
              </a:rPr>
              <a:t>.</a:t>
            </a:r>
            <a:br>
              <a:rPr lang="en-US" sz="1600" b="1" dirty="0">
                <a:solidFill>
                  <a:srgbClr val="000000"/>
                </a:solidFill>
                <a:effectLst/>
                <a:latin typeface="+mj-lt"/>
              </a:rPr>
            </a:br>
            <a:r>
              <a:rPr lang="en-US" sz="1600" b="0" dirty="0">
                <a:solidFill>
                  <a:srgbClr val="000000"/>
                </a:solidFill>
                <a:effectLst/>
                <a:latin typeface="+mj-lt"/>
              </a:rPr>
              <a:t>1) State of relations between the two countries.</a:t>
            </a:r>
            <a:br>
              <a:rPr lang="en-US" sz="1600" dirty="0">
                <a:latin typeface="+mj-lt"/>
              </a:rPr>
            </a:br>
            <a:r>
              <a:rPr lang="en-US" sz="1600" b="0" dirty="0">
                <a:solidFill>
                  <a:srgbClr val="000000"/>
                </a:solidFill>
                <a:effectLst/>
                <a:latin typeface="+mj-lt"/>
              </a:rPr>
              <a:t>2) Mandal </a:t>
            </a:r>
            <a:r>
              <a:rPr lang="en-US" sz="1600" b="0" dirty="0" err="1">
                <a:solidFill>
                  <a:srgbClr val="000000"/>
                </a:solidFill>
                <a:effectLst/>
                <a:latin typeface="+mj-lt"/>
              </a:rPr>
              <a:t>siddhant</a:t>
            </a:r>
            <a:r>
              <a:rPr lang="en-US" sz="1600" b="0" dirty="0">
                <a:solidFill>
                  <a:srgbClr val="000000"/>
                </a:solidFill>
                <a:effectLst/>
                <a:latin typeface="+mj-lt"/>
              </a:rPr>
              <a:t>.</a:t>
            </a:r>
            <a:br>
              <a:rPr lang="en-US" sz="1600" b="0" dirty="0">
                <a:solidFill>
                  <a:srgbClr val="000000"/>
                </a:solidFill>
                <a:effectLst/>
                <a:latin typeface="+mj-lt"/>
              </a:rPr>
            </a:br>
            <a:r>
              <a:rPr lang="en-US" sz="1600" b="0" dirty="0">
                <a:solidFill>
                  <a:srgbClr val="000000"/>
                </a:solidFill>
                <a:effectLst/>
                <a:latin typeface="+mj-lt"/>
              </a:rPr>
              <a:t>3) </a:t>
            </a:r>
            <a:r>
              <a:rPr lang="en-US" sz="1600" b="0" dirty="0" err="1">
                <a:solidFill>
                  <a:srgbClr val="000000"/>
                </a:solidFill>
                <a:effectLst/>
                <a:latin typeface="+mj-lt"/>
              </a:rPr>
              <a:t>Saptanga</a:t>
            </a:r>
            <a:r>
              <a:rPr lang="en-US" sz="1600" b="0" dirty="0">
                <a:solidFill>
                  <a:srgbClr val="000000"/>
                </a:solidFill>
                <a:effectLst/>
                <a:latin typeface="+mj-lt"/>
              </a:rPr>
              <a:t> theory. (</a:t>
            </a:r>
            <a:r>
              <a:rPr lang="en-US" sz="1600" b="0" dirty="0" err="1">
                <a:solidFill>
                  <a:srgbClr val="000000"/>
                </a:solidFill>
                <a:effectLst/>
                <a:latin typeface="+mj-lt"/>
              </a:rPr>
              <a:t>Saptaprakar</a:t>
            </a:r>
            <a:r>
              <a:rPr lang="en-US" sz="1600" b="0" dirty="0">
                <a:solidFill>
                  <a:srgbClr val="000000"/>
                </a:solidFill>
                <a:effectLst/>
                <a:latin typeface="+mj-lt"/>
              </a:rPr>
              <a:t> theory)</a:t>
            </a:r>
            <a:br>
              <a:rPr lang="en-US" sz="1600" dirty="0">
                <a:latin typeface="+mj-lt"/>
              </a:rPr>
            </a:br>
            <a:r>
              <a:rPr lang="en-US" sz="1600" b="0" dirty="0">
                <a:solidFill>
                  <a:srgbClr val="000000"/>
                </a:solidFill>
                <a:effectLst/>
                <a:latin typeface="+mj-lt"/>
              </a:rPr>
              <a:t>4) </a:t>
            </a:r>
            <a:r>
              <a:rPr lang="en-US" sz="1600" b="0" dirty="0" err="1">
                <a:solidFill>
                  <a:srgbClr val="000000"/>
                </a:solidFill>
                <a:effectLst/>
                <a:latin typeface="+mj-lt"/>
              </a:rPr>
              <a:t>Sadgunya</a:t>
            </a:r>
            <a:r>
              <a:rPr lang="en-US" sz="1600" b="0" dirty="0">
                <a:solidFill>
                  <a:srgbClr val="000000"/>
                </a:solidFill>
                <a:effectLst/>
                <a:latin typeface="+mj-lt"/>
              </a:rPr>
              <a:t> </a:t>
            </a:r>
            <a:r>
              <a:rPr lang="en-US" sz="1600" b="0" dirty="0" err="1">
                <a:solidFill>
                  <a:srgbClr val="000000"/>
                </a:solidFill>
                <a:effectLst/>
                <a:latin typeface="+mj-lt"/>
              </a:rPr>
              <a:t>Niti</a:t>
            </a:r>
            <a:r>
              <a:rPr lang="en-US" sz="1600" b="0" dirty="0">
                <a:solidFill>
                  <a:srgbClr val="000000"/>
                </a:solidFill>
                <a:effectLst/>
                <a:latin typeface="+mj-lt"/>
              </a:rPr>
              <a:t>. (Six fold policy)</a:t>
            </a:r>
            <a:br>
              <a:rPr lang="en-US" sz="1600" dirty="0">
                <a:latin typeface="+mj-lt"/>
              </a:rPr>
            </a:br>
            <a:r>
              <a:rPr lang="en-US" sz="1600" b="0" dirty="0">
                <a:solidFill>
                  <a:srgbClr val="000000"/>
                </a:solidFill>
                <a:effectLst/>
                <a:latin typeface="+mj-lt"/>
              </a:rPr>
              <a:t>5) 4 </a:t>
            </a:r>
            <a:r>
              <a:rPr lang="en-US" sz="1600" b="0" dirty="0" err="1">
                <a:solidFill>
                  <a:srgbClr val="000000"/>
                </a:solidFill>
                <a:effectLst/>
                <a:latin typeface="+mj-lt"/>
              </a:rPr>
              <a:t>upayas</a:t>
            </a:r>
            <a:r>
              <a:rPr lang="en-US" sz="1600" b="0" dirty="0">
                <a:solidFill>
                  <a:srgbClr val="000000"/>
                </a:solidFill>
                <a:effectLst/>
                <a:latin typeface="+mj-lt"/>
              </a:rPr>
              <a:t>. (Fourfold policy)</a:t>
            </a:r>
            <a:br>
              <a:rPr lang="en-US" sz="1600" dirty="0">
                <a:latin typeface="+mj-lt"/>
              </a:rPr>
            </a:br>
            <a:r>
              <a:rPr lang="en-US" sz="1600" b="0" dirty="0">
                <a:solidFill>
                  <a:srgbClr val="000000"/>
                </a:solidFill>
                <a:effectLst/>
                <a:latin typeface="+mj-lt"/>
              </a:rPr>
              <a:t>6) Types of wars.</a:t>
            </a:r>
          </a:p>
          <a:p>
            <a:r>
              <a:rPr lang="en-US" sz="1600" b="0" dirty="0">
                <a:solidFill>
                  <a:srgbClr val="05345E"/>
                </a:solidFill>
                <a:effectLst/>
                <a:latin typeface="+mj-lt"/>
              </a:rPr>
              <a:t>State of relations.</a:t>
            </a:r>
          </a:p>
          <a:p>
            <a:r>
              <a:rPr lang="en-US" sz="1600" b="0" dirty="0">
                <a:solidFill>
                  <a:srgbClr val="000000"/>
                </a:solidFill>
                <a:effectLst/>
                <a:latin typeface="+mj-lt"/>
              </a:rPr>
              <a:t>According to </a:t>
            </a:r>
            <a:r>
              <a:rPr lang="en-US" sz="1600" b="0" dirty="0" err="1">
                <a:solidFill>
                  <a:srgbClr val="000000"/>
                </a:solidFill>
                <a:effectLst/>
                <a:latin typeface="+mj-lt"/>
              </a:rPr>
              <a:t>Kautilya</a:t>
            </a:r>
            <a:r>
              <a:rPr lang="en-US" sz="1600" b="0" dirty="0">
                <a:solidFill>
                  <a:srgbClr val="000000"/>
                </a:solidFill>
                <a:effectLst/>
                <a:latin typeface="+mj-lt"/>
              </a:rPr>
              <a:t>, the relations between the two states are the relations of war, where the strength of lion prevails.</a:t>
            </a:r>
            <a:br>
              <a:rPr lang="en-US" sz="1600" b="0" dirty="0">
                <a:solidFill>
                  <a:srgbClr val="000000"/>
                </a:solidFill>
                <a:effectLst/>
                <a:latin typeface="+mj-lt"/>
              </a:rPr>
            </a:br>
            <a:br>
              <a:rPr lang="en-US" sz="1600" b="0" dirty="0">
                <a:solidFill>
                  <a:srgbClr val="000000"/>
                </a:solidFill>
                <a:effectLst/>
                <a:latin typeface="+mj-lt"/>
              </a:rPr>
            </a:br>
            <a:r>
              <a:rPr lang="en-US" sz="1600" b="0" dirty="0">
                <a:solidFill>
                  <a:srgbClr val="000000"/>
                </a:solidFill>
                <a:effectLst/>
                <a:latin typeface="+mj-lt"/>
              </a:rPr>
              <a:t>Thus </a:t>
            </a:r>
            <a:r>
              <a:rPr lang="en-US" sz="1600" b="0" dirty="0" err="1">
                <a:solidFill>
                  <a:srgbClr val="000000"/>
                </a:solidFill>
                <a:effectLst/>
                <a:latin typeface="+mj-lt"/>
              </a:rPr>
              <a:t>Kautilya</a:t>
            </a:r>
            <a:r>
              <a:rPr lang="en-US" sz="1600" b="0" dirty="0">
                <a:solidFill>
                  <a:srgbClr val="000000"/>
                </a:solidFill>
                <a:effectLst/>
                <a:latin typeface="+mj-lt"/>
              </a:rPr>
              <a:t> is a realist who believes that interstate relations are the struggle for power. According to realist wisdom, interstate relations or international politics is a state of war. Nations are either in the war or in the preparation of war. Hence in such situations state can rely only on power. </a:t>
            </a:r>
            <a:r>
              <a:rPr lang="en-US" sz="1600" b="0" dirty="0" err="1">
                <a:solidFill>
                  <a:srgbClr val="000000"/>
                </a:solidFill>
                <a:effectLst/>
                <a:latin typeface="+mj-lt"/>
              </a:rPr>
              <a:t>Kautilya</a:t>
            </a:r>
            <a:r>
              <a:rPr lang="en-US" sz="1600" b="0" dirty="0">
                <a:solidFill>
                  <a:srgbClr val="000000"/>
                </a:solidFill>
                <a:effectLst/>
                <a:latin typeface="+mj-lt"/>
              </a:rPr>
              <a:t> belongs to the school of ‘offensive realism’. He believes in power maximization rather than defense maximization. For offensive realists, offence is the best defense.</a:t>
            </a:r>
          </a:p>
          <a:p>
            <a:r>
              <a:rPr lang="en-US" sz="1600" b="0" dirty="0">
                <a:solidFill>
                  <a:srgbClr val="05345E"/>
                </a:solidFill>
                <a:effectLst/>
                <a:latin typeface="+mj-lt"/>
              </a:rPr>
              <a:t>Mandal Siddhant.</a:t>
            </a:r>
          </a:p>
          <a:p>
            <a:r>
              <a:rPr lang="en-US" sz="1600" b="0" dirty="0">
                <a:solidFill>
                  <a:srgbClr val="000000"/>
                </a:solidFill>
                <a:effectLst/>
                <a:latin typeface="+mj-lt"/>
              </a:rPr>
              <a:t>Context of the </a:t>
            </a:r>
            <a:r>
              <a:rPr lang="en-US" sz="1600" b="0" dirty="0" err="1">
                <a:solidFill>
                  <a:srgbClr val="000000"/>
                </a:solidFill>
                <a:effectLst/>
                <a:latin typeface="+mj-lt"/>
              </a:rPr>
              <a:t>mandal</a:t>
            </a:r>
            <a:r>
              <a:rPr lang="en-US" sz="1600" b="0" dirty="0">
                <a:solidFill>
                  <a:srgbClr val="000000"/>
                </a:solidFill>
                <a:effectLst/>
                <a:latin typeface="+mj-lt"/>
              </a:rPr>
              <a:t> </a:t>
            </a:r>
            <a:r>
              <a:rPr lang="en-US" sz="1600" b="0" dirty="0" err="1">
                <a:solidFill>
                  <a:srgbClr val="000000"/>
                </a:solidFill>
                <a:effectLst/>
                <a:latin typeface="+mj-lt"/>
              </a:rPr>
              <a:t>siddhant</a:t>
            </a:r>
            <a:r>
              <a:rPr lang="en-US" sz="1600" b="0" dirty="0">
                <a:solidFill>
                  <a:srgbClr val="000000"/>
                </a:solidFill>
                <a:effectLst/>
                <a:latin typeface="+mj-lt"/>
              </a:rPr>
              <a:t>, </a:t>
            </a:r>
            <a:r>
              <a:rPr lang="en-US" sz="1600" b="0" dirty="0" err="1">
                <a:solidFill>
                  <a:srgbClr val="000000"/>
                </a:solidFill>
                <a:effectLst/>
                <a:latin typeface="+mj-lt"/>
              </a:rPr>
              <a:t>rajdharma</a:t>
            </a:r>
            <a:r>
              <a:rPr lang="en-US" sz="1600" b="0" dirty="0">
                <a:solidFill>
                  <a:srgbClr val="000000"/>
                </a:solidFill>
                <a:effectLst/>
                <a:latin typeface="+mj-lt"/>
              </a:rPr>
              <a:t> i.e. kshatriya dharma. Kshatriya dharma is war, hence after coronation king has to start for expedition. In ancient India there was tradition of different yajnas, like </a:t>
            </a:r>
            <a:r>
              <a:rPr lang="en-US" sz="1600" b="0" dirty="0" err="1">
                <a:solidFill>
                  <a:srgbClr val="000000"/>
                </a:solidFill>
                <a:effectLst/>
                <a:latin typeface="+mj-lt"/>
              </a:rPr>
              <a:t>Asvamedha</a:t>
            </a:r>
            <a:r>
              <a:rPr lang="en-US" sz="1600" b="0" dirty="0">
                <a:solidFill>
                  <a:srgbClr val="000000"/>
                </a:solidFill>
                <a:effectLst/>
                <a:latin typeface="+mj-lt"/>
              </a:rPr>
              <a:t> yajna, </a:t>
            </a:r>
            <a:r>
              <a:rPr lang="en-US" sz="1600" b="0" dirty="0" err="1">
                <a:solidFill>
                  <a:srgbClr val="000000"/>
                </a:solidFill>
                <a:effectLst/>
                <a:latin typeface="+mj-lt"/>
              </a:rPr>
              <a:t>Rajasuya</a:t>
            </a:r>
            <a:r>
              <a:rPr lang="en-US" sz="1600" b="0" dirty="0">
                <a:solidFill>
                  <a:srgbClr val="000000"/>
                </a:solidFill>
                <a:effectLst/>
                <a:latin typeface="+mj-lt"/>
              </a:rPr>
              <a:t> yajna. According to </a:t>
            </a:r>
            <a:r>
              <a:rPr lang="en-US" sz="1600" b="0" dirty="0" err="1">
                <a:solidFill>
                  <a:srgbClr val="000000"/>
                </a:solidFill>
                <a:effectLst/>
                <a:latin typeface="+mj-lt"/>
              </a:rPr>
              <a:t>Kautilya</a:t>
            </a:r>
            <a:r>
              <a:rPr lang="en-US" sz="1600" b="0" dirty="0">
                <a:solidFill>
                  <a:srgbClr val="000000"/>
                </a:solidFill>
                <a:effectLst/>
                <a:latin typeface="+mj-lt"/>
              </a:rPr>
              <a:t>, king should have the desire to become </a:t>
            </a:r>
            <a:r>
              <a:rPr lang="en-US" sz="1600" b="0" dirty="0" err="1">
                <a:solidFill>
                  <a:srgbClr val="000000"/>
                </a:solidFill>
                <a:effectLst/>
                <a:latin typeface="+mj-lt"/>
              </a:rPr>
              <a:t>Chakravarthi</a:t>
            </a:r>
            <a:r>
              <a:rPr lang="en-US" sz="1600" b="0" dirty="0">
                <a:solidFill>
                  <a:srgbClr val="000000"/>
                </a:solidFill>
                <a:effectLst/>
                <a:latin typeface="+mj-lt"/>
              </a:rPr>
              <a:t> Samrat. He addresses the king as </a:t>
            </a:r>
            <a:r>
              <a:rPr lang="en-US" sz="1600" b="0" dirty="0" err="1">
                <a:solidFill>
                  <a:srgbClr val="000000"/>
                </a:solidFill>
                <a:effectLst/>
                <a:latin typeface="+mj-lt"/>
              </a:rPr>
              <a:t>Vijigishu</a:t>
            </a:r>
            <a:r>
              <a:rPr lang="en-US" sz="1600" b="0" dirty="0">
                <a:solidFill>
                  <a:srgbClr val="000000"/>
                </a:solidFill>
                <a:effectLst/>
                <a:latin typeface="+mj-lt"/>
              </a:rPr>
              <a:t> means one who aspires for victory.</a:t>
            </a:r>
          </a:p>
          <a:p>
            <a:br>
              <a:rPr lang="en-US" sz="1600" b="0" i="0" dirty="0">
                <a:solidFill>
                  <a:srgbClr val="000000"/>
                </a:solidFill>
                <a:effectLst/>
                <a:latin typeface="Source Sans Pro" panose="020B0503030403020204" pitchFamily="34" charset="0"/>
              </a:rPr>
            </a:br>
            <a:endParaRPr lang="en-US" sz="1600" dirty="0">
              <a:latin typeface="+mj-lt"/>
            </a:endParaRPr>
          </a:p>
        </p:txBody>
      </p:sp>
    </p:spTree>
    <p:extLst>
      <p:ext uri="{BB962C8B-B14F-4D97-AF65-F5344CB8AC3E}">
        <p14:creationId xmlns:p14="http://schemas.microsoft.com/office/powerpoint/2010/main" val="1675065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i="0" u="none" strike="noStrike" dirty="0" err="1">
                <a:solidFill>
                  <a:srgbClr val="2A446B"/>
                </a:solidFill>
                <a:effectLst/>
              </a:rPr>
              <a:t>Arthashastra</a:t>
            </a:r>
            <a:r>
              <a:rPr lang="en-US" sz="2000" b="1" i="0" u="none" strike="noStrike" dirty="0">
                <a:solidFill>
                  <a:srgbClr val="2A446B"/>
                </a:solidFill>
                <a:effectLst/>
              </a:rPr>
              <a:t> by </a:t>
            </a:r>
            <a:r>
              <a:rPr lang="en-US" sz="2000" b="1" i="0" u="none" strike="noStrike" dirty="0" err="1">
                <a:solidFill>
                  <a:srgbClr val="2A446B"/>
                </a:solidFill>
                <a:effectLst/>
              </a:rPr>
              <a:t>Kautilya</a:t>
            </a:r>
            <a:endParaRPr lang="en-US" sz="2000" b="1" i="0" u="none" strike="noStrike" dirty="0">
              <a:solidFill>
                <a:srgbClr val="2A446B"/>
              </a:solidFill>
              <a:effectLst/>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6517342"/>
          </a:xfrm>
        </p:spPr>
        <p:txBody>
          <a:bodyPr>
            <a:noAutofit/>
          </a:bodyPr>
          <a:lstStyle/>
          <a:p>
            <a:r>
              <a:rPr lang="en-US" sz="1600" b="0" dirty="0" err="1">
                <a:solidFill>
                  <a:srgbClr val="05345E"/>
                </a:solidFill>
                <a:effectLst/>
                <a:latin typeface="+mj-lt"/>
              </a:rPr>
              <a:t>Kautilya’s</a:t>
            </a:r>
            <a:r>
              <a:rPr lang="en-US" sz="1600" b="0" dirty="0">
                <a:solidFill>
                  <a:srgbClr val="05345E"/>
                </a:solidFill>
                <a:effectLst/>
                <a:latin typeface="+mj-lt"/>
              </a:rPr>
              <a:t> ideas on warfare</a:t>
            </a:r>
          </a:p>
          <a:p>
            <a:r>
              <a:rPr lang="en-US" sz="1600" b="0" dirty="0">
                <a:solidFill>
                  <a:srgbClr val="000000"/>
                </a:solidFill>
                <a:effectLst/>
                <a:latin typeface="+mj-lt"/>
              </a:rPr>
              <a:t>War is inevitable feature of inter-state relations.  War is Kshatriya dharma. War is necessary for the material well-being. King should aspire to become </a:t>
            </a:r>
            <a:r>
              <a:rPr lang="en-US" sz="1600" b="0" dirty="0" err="1">
                <a:solidFill>
                  <a:srgbClr val="000000"/>
                </a:solidFill>
                <a:effectLst/>
                <a:latin typeface="+mj-lt"/>
              </a:rPr>
              <a:t>Chakravarti</a:t>
            </a:r>
            <a:r>
              <a:rPr lang="en-US" sz="1600" b="0" dirty="0">
                <a:solidFill>
                  <a:srgbClr val="000000"/>
                </a:solidFill>
                <a:effectLst/>
                <a:latin typeface="+mj-lt"/>
              </a:rPr>
              <a:t> Samrat. (It means King should strive to achieve hegemony and not just balance of power.)</a:t>
            </a:r>
          </a:p>
          <a:p>
            <a:r>
              <a:rPr lang="en-US" sz="1600" b="1" dirty="0">
                <a:solidFill>
                  <a:srgbClr val="000000"/>
                </a:solidFill>
                <a:effectLst/>
                <a:latin typeface="+mj-lt"/>
              </a:rPr>
              <a:t>According to </a:t>
            </a:r>
            <a:r>
              <a:rPr lang="en-US" sz="1600" b="1" dirty="0" err="1">
                <a:solidFill>
                  <a:srgbClr val="000000"/>
                </a:solidFill>
                <a:effectLst/>
                <a:latin typeface="+mj-lt"/>
              </a:rPr>
              <a:t>Kautilya</a:t>
            </a:r>
            <a:r>
              <a:rPr lang="en-US" sz="1600" b="1" dirty="0">
                <a:solidFill>
                  <a:srgbClr val="000000"/>
                </a:solidFill>
                <a:effectLst/>
                <a:latin typeface="+mj-lt"/>
              </a:rPr>
              <a:t>, there can be three types of wars depending on the situation.</a:t>
            </a:r>
            <a:br>
              <a:rPr lang="en-US" sz="1600" b="1" dirty="0">
                <a:solidFill>
                  <a:srgbClr val="000000"/>
                </a:solidFill>
                <a:effectLst/>
                <a:latin typeface="+mj-lt"/>
              </a:rPr>
            </a:br>
            <a:r>
              <a:rPr lang="en-US" sz="1600" b="0" dirty="0" err="1">
                <a:solidFill>
                  <a:srgbClr val="000000"/>
                </a:solidFill>
                <a:effectLst/>
                <a:latin typeface="+mj-lt"/>
              </a:rPr>
              <a:t>Parakrama</a:t>
            </a:r>
            <a:r>
              <a:rPr lang="en-US" sz="1600" b="0" dirty="0">
                <a:solidFill>
                  <a:srgbClr val="000000"/>
                </a:solidFill>
                <a:effectLst/>
                <a:latin typeface="+mj-lt"/>
              </a:rPr>
              <a:t> </a:t>
            </a:r>
            <a:r>
              <a:rPr lang="en-US" sz="1600" b="0" dirty="0" err="1">
                <a:solidFill>
                  <a:srgbClr val="000000"/>
                </a:solidFill>
                <a:effectLst/>
                <a:latin typeface="+mj-lt"/>
              </a:rPr>
              <a:t>yuddha</a:t>
            </a:r>
            <a:r>
              <a:rPr lang="en-US" sz="1600" b="0" dirty="0">
                <a:solidFill>
                  <a:srgbClr val="000000"/>
                </a:solidFill>
                <a:effectLst/>
                <a:latin typeface="+mj-lt"/>
              </a:rPr>
              <a:t> – means open war.</a:t>
            </a:r>
            <a:br>
              <a:rPr lang="en-US" sz="1600" b="0" dirty="0">
                <a:solidFill>
                  <a:srgbClr val="000000"/>
                </a:solidFill>
                <a:effectLst/>
                <a:latin typeface="+mj-lt"/>
              </a:rPr>
            </a:br>
            <a:r>
              <a:rPr lang="en-US" sz="1600" b="0" dirty="0" err="1">
                <a:solidFill>
                  <a:srgbClr val="000000"/>
                </a:solidFill>
                <a:effectLst/>
                <a:latin typeface="+mj-lt"/>
              </a:rPr>
              <a:t>Koot</a:t>
            </a:r>
            <a:r>
              <a:rPr lang="en-US" sz="1600" b="0" dirty="0">
                <a:solidFill>
                  <a:srgbClr val="000000"/>
                </a:solidFill>
                <a:effectLst/>
                <a:latin typeface="+mj-lt"/>
              </a:rPr>
              <a:t> </a:t>
            </a:r>
            <a:r>
              <a:rPr lang="en-US" sz="1600" b="0" dirty="0" err="1">
                <a:solidFill>
                  <a:srgbClr val="000000"/>
                </a:solidFill>
                <a:effectLst/>
                <a:latin typeface="+mj-lt"/>
              </a:rPr>
              <a:t>yuddha</a:t>
            </a:r>
            <a:r>
              <a:rPr lang="en-US" sz="1600" b="0" dirty="0">
                <a:solidFill>
                  <a:srgbClr val="000000"/>
                </a:solidFill>
                <a:effectLst/>
                <a:latin typeface="+mj-lt"/>
              </a:rPr>
              <a:t> – gorilla war.</a:t>
            </a:r>
            <a:br>
              <a:rPr lang="en-US" sz="1600" b="0" dirty="0">
                <a:solidFill>
                  <a:srgbClr val="000000"/>
                </a:solidFill>
                <a:effectLst/>
                <a:latin typeface="+mj-lt"/>
              </a:rPr>
            </a:br>
            <a:r>
              <a:rPr lang="en-US" sz="1600" b="0" dirty="0" err="1">
                <a:solidFill>
                  <a:srgbClr val="000000"/>
                </a:solidFill>
                <a:effectLst/>
                <a:latin typeface="+mj-lt"/>
              </a:rPr>
              <a:t>Tushnim</a:t>
            </a:r>
            <a:r>
              <a:rPr lang="en-US" sz="1600" b="0" dirty="0">
                <a:solidFill>
                  <a:srgbClr val="000000"/>
                </a:solidFill>
                <a:effectLst/>
                <a:latin typeface="+mj-lt"/>
              </a:rPr>
              <a:t> (silent) </a:t>
            </a:r>
            <a:r>
              <a:rPr lang="en-US" sz="1600" b="0" dirty="0" err="1">
                <a:solidFill>
                  <a:srgbClr val="000000"/>
                </a:solidFill>
                <a:effectLst/>
                <a:latin typeface="+mj-lt"/>
              </a:rPr>
              <a:t>yuddha</a:t>
            </a:r>
            <a:r>
              <a:rPr lang="en-US" sz="1600" b="0" dirty="0">
                <a:solidFill>
                  <a:srgbClr val="000000"/>
                </a:solidFill>
                <a:effectLst/>
                <a:latin typeface="+mj-lt"/>
              </a:rPr>
              <a:t> – proxy war.</a:t>
            </a:r>
          </a:p>
          <a:p>
            <a:r>
              <a:rPr lang="en-US" sz="1600" b="1" dirty="0" err="1">
                <a:solidFill>
                  <a:srgbClr val="000000"/>
                </a:solidFill>
                <a:effectLst/>
                <a:latin typeface="+mj-lt"/>
              </a:rPr>
              <a:t>Kautilya</a:t>
            </a:r>
            <a:r>
              <a:rPr lang="en-US" sz="1600" b="1" dirty="0">
                <a:solidFill>
                  <a:srgbClr val="000000"/>
                </a:solidFill>
                <a:effectLst/>
                <a:latin typeface="+mj-lt"/>
              </a:rPr>
              <a:t> also mentions three types of victories.</a:t>
            </a:r>
            <a:br>
              <a:rPr lang="en-US" sz="1600" b="1" dirty="0">
                <a:solidFill>
                  <a:srgbClr val="000000"/>
                </a:solidFill>
                <a:effectLst/>
                <a:latin typeface="+mj-lt"/>
              </a:rPr>
            </a:br>
            <a:r>
              <a:rPr lang="en-US" sz="1600" b="0" dirty="0">
                <a:solidFill>
                  <a:srgbClr val="000000"/>
                </a:solidFill>
                <a:effectLst/>
                <a:latin typeface="+mj-lt"/>
              </a:rPr>
              <a:t>Dharma Vijaya – as per rules of war.</a:t>
            </a:r>
            <a:br>
              <a:rPr lang="en-US" sz="1600" b="0" dirty="0">
                <a:solidFill>
                  <a:srgbClr val="000000"/>
                </a:solidFill>
                <a:effectLst/>
                <a:latin typeface="+mj-lt"/>
              </a:rPr>
            </a:br>
            <a:r>
              <a:rPr lang="en-US" sz="1600" b="0" dirty="0" err="1">
                <a:solidFill>
                  <a:srgbClr val="000000"/>
                </a:solidFill>
                <a:effectLst/>
                <a:latin typeface="+mj-lt"/>
              </a:rPr>
              <a:t>Lobha</a:t>
            </a:r>
            <a:r>
              <a:rPr lang="en-US" sz="1600" b="0" dirty="0">
                <a:solidFill>
                  <a:srgbClr val="000000"/>
                </a:solidFill>
                <a:effectLst/>
                <a:latin typeface="+mj-lt"/>
              </a:rPr>
              <a:t> Vijaya – by giving economic inducement to the enemies forces.</a:t>
            </a:r>
            <a:br>
              <a:rPr lang="en-US" sz="1600" b="0" dirty="0">
                <a:solidFill>
                  <a:srgbClr val="000000"/>
                </a:solidFill>
                <a:effectLst/>
                <a:latin typeface="+mj-lt"/>
              </a:rPr>
            </a:br>
            <a:r>
              <a:rPr lang="en-US" sz="1600" b="0" dirty="0">
                <a:solidFill>
                  <a:srgbClr val="000000"/>
                </a:solidFill>
                <a:effectLst/>
                <a:latin typeface="+mj-lt"/>
              </a:rPr>
              <a:t>Asura Vijaya – by cunningness or unfair means.</a:t>
            </a:r>
          </a:p>
          <a:p>
            <a:r>
              <a:rPr lang="en-US" sz="1600" b="0" dirty="0" err="1">
                <a:solidFill>
                  <a:srgbClr val="000000"/>
                </a:solidFill>
                <a:effectLst/>
                <a:latin typeface="+mj-lt"/>
              </a:rPr>
              <a:t>Kautilya</a:t>
            </a:r>
            <a:r>
              <a:rPr lang="en-US" sz="1600" b="0" dirty="0">
                <a:solidFill>
                  <a:srgbClr val="000000"/>
                </a:solidFill>
                <a:effectLst/>
                <a:latin typeface="+mj-lt"/>
              </a:rPr>
              <a:t> also gives </a:t>
            </a:r>
            <a:r>
              <a:rPr lang="en-US" sz="1600" b="1" dirty="0" err="1">
                <a:solidFill>
                  <a:srgbClr val="000000"/>
                </a:solidFill>
                <a:effectLst/>
                <a:latin typeface="+mj-lt"/>
              </a:rPr>
              <a:t>Shada</a:t>
            </a:r>
            <a:r>
              <a:rPr lang="en-US" sz="1600" b="1" dirty="0">
                <a:solidFill>
                  <a:srgbClr val="000000"/>
                </a:solidFill>
                <a:effectLst/>
                <a:latin typeface="+mj-lt"/>
              </a:rPr>
              <a:t> </a:t>
            </a:r>
            <a:r>
              <a:rPr lang="en-US" sz="1600" b="1" dirty="0" err="1">
                <a:solidFill>
                  <a:srgbClr val="000000"/>
                </a:solidFill>
                <a:effectLst/>
                <a:latin typeface="+mj-lt"/>
              </a:rPr>
              <a:t>gunya</a:t>
            </a:r>
            <a:r>
              <a:rPr lang="en-US" sz="1600" b="1" dirty="0">
                <a:solidFill>
                  <a:srgbClr val="000000"/>
                </a:solidFill>
                <a:effectLst/>
                <a:latin typeface="+mj-lt"/>
              </a:rPr>
              <a:t> </a:t>
            </a:r>
            <a:r>
              <a:rPr lang="en-US" sz="1600" b="1" dirty="0" err="1">
                <a:solidFill>
                  <a:srgbClr val="000000"/>
                </a:solidFill>
                <a:effectLst/>
                <a:latin typeface="+mj-lt"/>
              </a:rPr>
              <a:t>Siddhanta</a:t>
            </a:r>
            <a:r>
              <a:rPr lang="en-US" sz="1600" b="1" dirty="0">
                <a:solidFill>
                  <a:srgbClr val="000000"/>
                </a:solidFill>
                <a:effectLst/>
                <a:latin typeface="+mj-lt"/>
              </a:rPr>
              <a:t>. (Six fold policy).</a:t>
            </a:r>
            <a:br>
              <a:rPr lang="en-US" sz="1600" dirty="0">
                <a:latin typeface="+mj-lt"/>
              </a:rPr>
            </a:br>
            <a:r>
              <a:rPr lang="en-US" sz="1600" b="0" dirty="0" err="1">
                <a:solidFill>
                  <a:srgbClr val="000000"/>
                </a:solidFill>
                <a:effectLst/>
                <a:latin typeface="+mj-lt"/>
              </a:rPr>
              <a:t>Vijigishu</a:t>
            </a:r>
            <a:r>
              <a:rPr lang="en-US" sz="1600" b="0" dirty="0">
                <a:solidFill>
                  <a:srgbClr val="000000"/>
                </a:solidFill>
                <a:effectLst/>
                <a:latin typeface="+mj-lt"/>
              </a:rPr>
              <a:t> should opt for</a:t>
            </a:r>
            <a:br>
              <a:rPr lang="en-US" sz="1600" dirty="0">
                <a:latin typeface="+mj-lt"/>
              </a:rPr>
            </a:br>
            <a:r>
              <a:rPr lang="en-US" sz="1600" b="0" dirty="0">
                <a:solidFill>
                  <a:srgbClr val="000000"/>
                </a:solidFill>
                <a:effectLst/>
                <a:latin typeface="+mj-lt"/>
              </a:rPr>
              <a:t>1. Sandhi (If enemy is strong.) </a:t>
            </a:r>
            <a:br>
              <a:rPr lang="en-US" sz="1600" dirty="0">
                <a:latin typeface="+mj-lt"/>
              </a:rPr>
            </a:br>
            <a:r>
              <a:rPr lang="en-US" sz="1600" b="0" dirty="0">
                <a:solidFill>
                  <a:srgbClr val="000000"/>
                </a:solidFill>
                <a:effectLst/>
                <a:latin typeface="+mj-lt"/>
              </a:rPr>
              <a:t>2. </a:t>
            </a:r>
            <a:r>
              <a:rPr lang="en-US" sz="1600" b="0" dirty="0" err="1">
                <a:solidFill>
                  <a:srgbClr val="000000"/>
                </a:solidFill>
                <a:effectLst/>
                <a:latin typeface="+mj-lt"/>
              </a:rPr>
              <a:t>Vigraha</a:t>
            </a:r>
            <a:r>
              <a:rPr lang="en-US" sz="1600" b="0" dirty="0">
                <a:solidFill>
                  <a:srgbClr val="000000"/>
                </a:solidFill>
                <a:effectLst/>
                <a:latin typeface="+mj-lt"/>
              </a:rPr>
              <a:t> (Break the Sandhi, start war if you are strong.)</a:t>
            </a:r>
            <a:br>
              <a:rPr lang="en-US" sz="1600" dirty="0">
                <a:latin typeface="+mj-lt"/>
              </a:rPr>
            </a:br>
            <a:r>
              <a:rPr lang="en-US" sz="1600" b="0" dirty="0">
                <a:solidFill>
                  <a:srgbClr val="000000"/>
                </a:solidFill>
                <a:effectLst/>
                <a:latin typeface="+mj-lt"/>
              </a:rPr>
              <a:t>3. Asana (Stationing of the forces near enemies territories.)</a:t>
            </a:r>
            <a:br>
              <a:rPr lang="en-US" sz="1600" dirty="0">
                <a:latin typeface="+mj-lt"/>
              </a:rPr>
            </a:br>
            <a:r>
              <a:rPr lang="en-US" sz="1600" b="0" dirty="0">
                <a:solidFill>
                  <a:srgbClr val="000000"/>
                </a:solidFill>
                <a:effectLst/>
                <a:latin typeface="+mj-lt"/>
              </a:rPr>
              <a:t>4. Yana (Sanskrit word for mobilization – it means military exercise near enemies territory.)</a:t>
            </a:r>
            <a:br>
              <a:rPr lang="en-US" sz="1600" dirty="0">
                <a:latin typeface="+mj-lt"/>
              </a:rPr>
            </a:br>
            <a:r>
              <a:rPr lang="en-US" sz="1600" b="0" dirty="0">
                <a:solidFill>
                  <a:srgbClr val="000000"/>
                </a:solidFill>
                <a:effectLst/>
                <a:latin typeface="+mj-lt"/>
              </a:rPr>
              <a:t>5. </a:t>
            </a:r>
            <a:r>
              <a:rPr lang="en-US" sz="1600" b="0" dirty="0" err="1">
                <a:solidFill>
                  <a:srgbClr val="000000"/>
                </a:solidFill>
                <a:effectLst/>
                <a:latin typeface="+mj-lt"/>
              </a:rPr>
              <a:t>Samashraya</a:t>
            </a:r>
            <a:r>
              <a:rPr lang="en-US" sz="1600" b="0" dirty="0">
                <a:solidFill>
                  <a:srgbClr val="000000"/>
                </a:solidFill>
                <a:effectLst/>
                <a:latin typeface="+mj-lt"/>
              </a:rPr>
              <a:t> (Joining hands with those who have similar aims, like Quad.)</a:t>
            </a:r>
            <a:br>
              <a:rPr lang="en-US" sz="1600" dirty="0">
                <a:latin typeface="+mj-lt"/>
              </a:rPr>
            </a:br>
            <a:r>
              <a:rPr lang="en-US" sz="1600" b="0" dirty="0">
                <a:solidFill>
                  <a:srgbClr val="000000"/>
                </a:solidFill>
                <a:effectLst/>
                <a:latin typeface="+mj-lt"/>
              </a:rPr>
              <a:t>6. </a:t>
            </a:r>
            <a:r>
              <a:rPr lang="en-US" sz="1600" b="0" dirty="0" err="1">
                <a:solidFill>
                  <a:srgbClr val="000000"/>
                </a:solidFill>
                <a:effectLst/>
                <a:latin typeface="+mj-lt"/>
              </a:rPr>
              <a:t>Dvaidhbhava</a:t>
            </a:r>
            <a:r>
              <a:rPr lang="en-US" sz="1600" b="0" dirty="0">
                <a:solidFill>
                  <a:srgbClr val="000000"/>
                </a:solidFill>
                <a:effectLst/>
                <a:latin typeface="+mj-lt"/>
              </a:rPr>
              <a:t> (Dual policy – it means friendship with one enemy for the time being and enmity with the other – don’t open two fronts at the same time.)</a:t>
            </a:r>
            <a:br>
              <a:rPr lang="en-US" sz="1600" b="0" dirty="0">
                <a:solidFill>
                  <a:srgbClr val="000000"/>
                </a:solidFill>
                <a:effectLst/>
                <a:latin typeface="+mj-lt"/>
              </a:rPr>
            </a:br>
            <a:endParaRPr lang="en-US" sz="1600" dirty="0">
              <a:latin typeface="+mj-lt"/>
            </a:endParaRPr>
          </a:p>
        </p:txBody>
      </p:sp>
    </p:spTree>
    <p:extLst>
      <p:ext uri="{BB962C8B-B14F-4D97-AF65-F5344CB8AC3E}">
        <p14:creationId xmlns:p14="http://schemas.microsoft.com/office/powerpoint/2010/main" val="2496630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i="0" u="none" strike="noStrike" dirty="0" err="1">
                <a:solidFill>
                  <a:srgbClr val="2A446B"/>
                </a:solidFill>
                <a:effectLst/>
              </a:rPr>
              <a:t>Arthashastra</a:t>
            </a:r>
            <a:r>
              <a:rPr lang="en-US" sz="2000" b="1" i="0" u="none" strike="noStrike" dirty="0">
                <a:solidFill>
                  <a:srgbClr val="2A446B"/>
                </a:solidFill>
                <a:effectLst/>
              </a:rPr>
              <a:t> by </a:t>
            </a:r>
            <a:r>
              <a:rPr lang="en-US" sz="2000" b="1" i="0" u="none" strike="noStrike" dirty="0" err="1">
                <a:solidFill>
                  <a:srgbClr val="2A446B"/>
                </a:solidFill>
                <a:effectLst/>
              </a:rPr>
              <a:t>Kautilya</a:t>
            </a:r>
            <a:endParaRPr lang="en-US" sz="2000" b="1" i="0" u="none" strike="noStrike" dirty="0">
              <a:solidFill>
                <a:srgbClr val="2A446B"/>
              </a:solidFill>
              <a:effectLst/>
            </a:endParaRPr>
          </a:p>
        </p:txBody>
      </p:sp>
      <p:pic>
        <p:nvPicPr>
          <p:cNvPr id="7" name="Content Placeholder 6">
            <a:extLst>
              <a:ext uri="{FF2B5EF4-FFF2-40B4-BE49-F238E27FC236}">
                <a16:creationId xmlns:a16="http://schemas.microsoft.com/office/drawing/2014/main" id="{2D9034FA-E2ED-44A0-9FF0-3792E441E4B6}"/>
              </a:ext>
            </a:extLst>
          </p:cNvPr>
          <p:cNvPicPr>
            <a:picLocks noGrp="1" noChangeAspect="1"/>
          </p:cNvPicPr>
          <p:nvPr>
            <p:ph idx="1"/>
          </p:nvPr>
        </p:nvPicPr>
        <p:blipFill>
          <a:blip r:embed="rId2"/>
          <a:stretch>
            <a:fillRect/>
          </a:stretch>
        </p:blipFill>
        <p:spPr>
          <a:xfrm>
            <a:off x="3428345" y="2016125"/>
            <a:ext cx="5649635" cy="3449638"/>
          </a:xfrm>
        </p:spPr>
      </p:pic>
    </p:spTree>
    <p:extLst>
      <p:ext uri="{BB962C8B-B14F-4D97-AF65-F5344CB8AC3E}">
        <p14:creationId xmlns:p14="http://schemas.microsoft.com/office/powerpoint/2010/main" val="59745284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616</TotalTime>
  <Words>2758</Words>
  <Application>Microsoft Office PowerPoint</Application>
  <PresentationFormat>Widescreen</PresentationFormat>
  <Paragraphs>78</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ff2</vt:lpstr>
      <vt:lpstr>Gill Sans MT</vt:lpstr>
      <vt:lpstr>Open Sans</vt:lpstr>
      <vt:lpstr>Source Sans Pro</vt:lpstr>
      <vt:lpstr>Times New Roman</vt:lpstr>
      <vt:lpstr>var(--td_default_google_font_2,'Roboto',sans-serif)</vt:lpstr>
      <vt:lpstr>Gallery</vt:lpstr>
      <vt:lpstr>Eastern Political Thought</vt:lpstr>
      <vt:lpstr>Manu : Rajdharma</vt:lpstr>
      <vt:lpstr>Manu : Rajdharma</vt:lpstr>
      <vt:lpstr>Manu : Rajdharma</vt:lpstr>
      <vt:lpstr>Manu : Rajdharma</vt:lpstr>
      <vt:lpstr>Arthashastra by Kautilya</vt:lpstr>
      <vt:lpstr>Arthashastra by Kautilya</vt:lpstr>
      <vt:lpstr>Arthashastra by Kautilya</vt:lpstr>
      <vt:lpstr>Arthashastra by Kautilya</vt:lpstr>
      <vt:lpstr>Arthashastra by Kautilya</vt:lpstr>
      <vt:lpstr>Arthashastra by Kautilya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Democracy</dc:title>
  <dc:creator>dell</dc:creator>
  <cp:lastModifiedBy>dell</cp:lastModifiedBy>
  <cp:revision>17</cp:revision>
  <dcterms:created xsi:type="dcterms:W3CDTF">2024-10-26T15:03:35Z</dcterms:created>
  <dcterms:modified xsi:type="dcterms:W3CDTF">2025-04-11T15:33:03Z</dcterms:modified>
</cp:coreProperties>
</file>